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2" r:id="rId12"/>
    <p:sldId id="266" r:id="rId13"/>
    <p:sldId id="267" r:id="rId14"/>
    <p:sldId id="271" r:id="rId15"/>
    <p:sldId id="270" r:id="rId16"/>
    <p:sldId id="268" r:id="rId17"/>
    <p:sldId id="269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1"/>
    <p:restoredTop sz="94643"/>
  </p:normalViewPr>
  <p:slideViewPr>
    <p:cSldViewPr snapToGrid="0">
      <p:cViewPr varScale="1">
        <p:scale>
          <a:sx n="110" d="100"/>
          <a:sy n="110" d="100"/>
        </p:scale>
        <p:origin x="73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BBDE6-7693-904A-97D1-05ADAE880626}" type="datetimeFigureOut">
              <a:rPr lang="en-HU" smtClean="0"/>
              <a:t>2023. 03. 21.</a:t>
            </a:fld>
            <a:endParaRPr lang="en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2092F-74AC-F042-9F13-4A44557E976D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2864419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BBDE6-7693-904A-97D1-05ADAE880626}" type="datetimeFigureOut">
              <a:rPr lang="en-HU" smtClean="0"/>
              <a:t>2023. 03. 21.</a:t>
            </a:fld>
            <a:endParaRPr lang="en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2092F-74AC-F042-9F13-4A44557E976D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362571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BBDE6-7693-904A-97D1-05ADAE880626}" type="datetimeFigureOut">
              <a:rPr lang="en-HU" smtClean="0"/>
              <a:t>2023. 03. 21.</a:t>
            </a:fld>
            <a:endParaRPr lang="en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2092F-74AC-F042-9F13-4A44557E976D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12196211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BBDE6-7693-904A-97D1-05ADAE880626}" type="datetimeFigureOut">
              <a:rPr lang="en-HU" smtClean="0"/>
              <a:t>2023. 03. 21.</a:t>
            </a:fld>
            <a:endParaRPr lang="en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2092F-74AC-F042-9F13-4A44557E976D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26273850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BBDE6-7693-904A-97D1-05ADAE880626}" type="datetimeFigureOut">
              <a:rPr lang="en-HU" smtClean="0"/>
              <a:t>2023. 03. 21.</a:t>
            </a:fld>
            <a:endParaRPr lang="en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2092F-74AC-F042-9F13-4A44557E976D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37205012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BBDE6-7693-904A-97D1-05ADAE880626}" type="datetimeFigureOut">
              <a:rPr lang="en-HU" smtClean="0"/>
              <a:t>2023. 03. 21.</a:t>
            </a:fld>
            <a:endParaRPr lang="en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2092F-74AC-F042-9F13-4A44557E976D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2393093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BBDE6-7693-904A-97D1-05ADAE880626}" type="datetimeFigureOut">
              <a:rPr lang="en-HU" smtClean="0"/>
              <a:t>2023. 03. 21.</a:t>
            </a:fld>
            <a:endParaRPr lang="en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2092F-74AC-F042-9F13-4A44557E976D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8988972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BBDE6-7693-904A-97D1-05ADAE880626}" type="datetimeFigureOut">
              <a:rPr lang="en-HU" smtClean="0"/>
              <a:t>2023. 03. 21.</a:t>
            </a:fld>
            <a:endParaRPr lang="en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2092F-74AC-F042-9F13-4A44557E976D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30552221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BBDE6-7693-904A-97D1-05ADAE880626}" type="datetimeFigureOut">
              <a:rPr lang="en-HU" smtClean="0"/>
              <a:t>2023. 03. 21.</a:t>
            </a:fld>
            <a:endParaRPr lang="en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2092F-74AC-F042-9F13-4A44557E976D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3414580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BBDE6-7693-904A-97D1-05ADAE880626}" type="datetimeFigureOut">
              <a:rPr lang="en-HU" smtClean="0"/>
              <a:t>2023. 03. 21.</a:t>
            </a:fld>
            <a:endParaRPr lang="en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2092F-74AC-F042-9F13-4A44557E976D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1069046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BBDE6-7693-904A-97D1-05ADAE880626}" type="datetimeFigureOut">
              <a:rPr lang="en-HU" smtClean="0"/>
              <a:t>2023. 03. 21.</a:t>
            </a:fld>
            <a:endParaRPr lang="en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2092F-74AC-F042-9F13-4A44557E976D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2250724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BBDE6-7693-904A-97D1-05ADAE880626}" type="datetimeFigureOut">
              <a:rPr lang="en-HU" smtClean="0"/>
              <a:t>2023. 03. 21.</a:t>
            </a:fld>
            <a:endParaRPr lang="en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2092F-74AC-F042-9F13-4A44557E976D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2970354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BBDE6-7693-904A-97D1-05ADAE880626}" type="datetimeFigureOut">
              <a:rPr lang="en-HU" smtClean="0"/>
              <a:t>2023. 03. 21.</a:t>
            </a:fld>
            <a:endParaRPr lang="en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2092F-74AC-F042-9F13-4A44557E976D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849547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BBDE6-7693-904A-97D1-05ADAE880626}" type="datetimeFigureOut">
              <a:rPr lang="en-HU" smtClean="0"/>
              <a:t>2023. 03. 21.</a:t>
            </a:fld>
            <a:endParaRPr lang="en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2092F-74AC-F042-9F13-4A44557E976D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6216942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BBDE6-7693-904A-97D1-05ADAE880626}" type="datetimeFigureOut">
              <a:rPr lang="en-HU" smtClean="0"/>
              <a:t>2023. 03. 21.</a:t>
            </a:fld>
            <a:endParaRPr lang="en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2092F-74AC-F042-9F13-4A44557E976D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1475771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BBDE6-7693-904A-97D1-05ADAE880626}" type="datetimeFigureOut">
              <a:rPr lang="en-HU" smtClean="0"/>
              <a:t>2023. 03. 21.</a:t>
            </a:fld>
            <a:endParaRPr lang="en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2092F-74AC-F042-9F13-4A44557E976D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712732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360BBDE6-7693-904A-97D1-05ADAE880626}" type="datetimeFigureOut">
              <a:rPr lang="en-HU" smtClean="0"/>
              <a:t>2023. 03. 21.</a:t>
            </a:fld>
            <a:endParaRPr lang="en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ECB2092F-74AC-F042-9F13-4A44557E976D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2675853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90000"/>
                <a:lumMod val="110000"/>
              </a:schemeClr>
            </a:gs>
            <a:gs pos="100000">
              <a:schemeClr val="bg2">
                <a:shade val="64000"/>
                <a:lumMod val="9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360BBDE6-7693-904A-97D1-05ADAE880626}" type="datetimeFigureOut">
              <a:rPr lang="en-HU" smtClean="0"/>
              <a:t>2023. 03. 21.</a:t>
            </a:fld>
            <a:endParaRPr lang="en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ECB2092F-74AC-F042-9F13-4A44557E976D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26160775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accent1"/>
          </a:soli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20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8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6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4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4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0.png"/><Relationship Id="rId7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0.png"/><Relationship Id="rId10" Type="http://schemas.openxmlformats.org/officeDocument/2006/relationships/image" Target="../media/image22.png"/><Relationship Id="rId4" Type="http://schemas.openxmlformats.org/officeDocument/2006/relationships/image" Target="../media/image160.png"/><Relationship Id="rId9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62164E-4528-40DB-BC26-D6DDE216A0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rgbClr val="363D4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F30007FA-C6A2-43A0-8045-7016AEF817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5322895"/>
          </a:xfrm>
          <a:custGeom>
            <a:avLst/>
            <a:gdLst>
              <a:gd name="connsiteX0" fmla="*/ 0 w 12192000"/>
              <a:gd name="connsiteY0" fmla="*/ 0 h 5322895"/>
              <a:gd name="connsiteX1" fmla="*/ 12192000 w 12192000"/>
              <a:gd name="connsiteY1" fmla="*/ 0 h 5322895"/>
              <a:gd name="connsiteX2" fmla="*/ 12192000 w 12192000"/>
              <a:gd name="connsiteY2" fmla="*/ 213719 h 5322895"/>
              <a:gd name="connsiteX3" fmla="*/ 12192000 w 12192000"/>
              <a:gd name="connsiteY3" fmla="*/ 471948 h 5322895"/>
              <a:gd name="connsiteX4" fmla="*/ 12192000 w 12192000"/>
              <a:gd name="connsiteY4" fmla="*/ 3571886 h 5322895"/>
              <a:gd name="connsiteX5" fmla="*/ 12192000 w 12192000"/>
              <a:gd name="connsiteY5" fmla="*/ 3753332 h 5322895"/>
              <a:gd name="connsiteX6" fmla="*/ 12192000 w 12192000"/>
              <a:gd name="connsiteY6" fmla="*/ 4806077 h 5322895"/>
              <a:gd name="connsiteX7" fmla="*/ 11957522 w 12192000"/>
              <a:gd name="connsiteY7" fmla="*/ 4849979 h 5322895"/>
              <a:gd name="connsiteX8" fmla="*/ 11679973 w 12192000"/>
              <a:gd name="connsiteY8" fmla="*/ 4899723 h 5322895"/>
              <a:gd name="connsiteX9" fmla="*/ 11401197 w 12192000"/>
              <a:gd name="connsiteY9" fmla="*/ 4948416 h 5322895"/>
              <a:gd name="connsiteX10" fmla="*/ 11121192 w 12192000"/>
              <a:gd name="connsiteY10" fmla="*/ 4990102 h 5322895"/>
              <a:gd name="connsiteX11" fmla="*/ 10842416 w 12192000"/>
              <a:gd name="connsiteY11" fmla="*/ 5032139 h 5322895"/>
              <a:gd name="connsiteX12" fmla="*/ 10562411 w 12192000"/>
              <a:gd name="connsiteY12" fmla="*/ 5071374 h 5322895"/>
              <a:gd name="connsiteX13" fmla="*/ 10286091 w 12192000"/>
              <a:gd name="connsiteY13" fmla="*/ 5105003 h 5322895"/>
              <a:gd name="connsiteX14" fmla="*/ 10006086 w 12192000"/>
              <a:gd name="connsiteY14" fmla="*/ 5136881 h 5322895"/>
              <a:gd name="connsiteX15" fmla="*/ 9727310 w 12192000"/>
              <a:gd name="connsiteY15" fmla="*/ 5165957 h 5322895"/>
              <a:gd name="connsiteX16" fmla="*/ 9453445 w 12192000"/>
              <a:gd name="connsiteY16" fmla="*/ 5191179 h 5322895"/>
              <a:gd name="connsiteX17" fmla="*/ 9175897 w 12192000"/>
              <a:gd name="connsiteY17" fmla="*/ 5216401 h 5322895"/>
              <a:gd name="connsiteX18" fmla="*/ 8902033 w 12192000"/>
              <a:gd name="connsiteY18" fmla="*/ 5237420 h 5322895"/>
              <a:gd name="connsiteX19" fmla="*/ 8628169 w 12192000"/>
              <a:gd name="connsiteY19" fmla="*/ 5253884 h 5322895"/>
              <a:gd name="connsiteX20" fmla="*/ 8355533 w 12192000"/>
              <a:gd name="connsiteY20" fmla="*/ 5271050 h 5322895"/>
              <a:gd name="connsiteX21" fmla="*/ 8085353 w 12192000"/>
              <a:gd name="connsiteY21" fmla="*/ 5285412 h 5322895"/>
              <a:gd name="connsiteX22" fmla="*/ 7817629 w 12192000"/>
              <a:gd name="connsiteY22" fmla="*/ 5295571 h 5322895"/>
              <a:gd name="connsiteX23" fmla="*/ 7549905 w 12192000"/>
              <a:gd name="connsiteY23" fmla="*/ 5304329 h 5322895"/>
              <a:gd name="connsiteX24" fmla="*/ 7284638 w 12192000"/>
              <a:gd name="connsiteY24" fmla="*/ 5312736 h 5322895"/>
              <a:gd name="connsiteX25" fmla="*/ 7023055 w 12192000"/>
              <a:gd name="connsiteY25" fmla="*/ 5316590 h 5322895"/>
              <a:gd name="connsiteX26" fmla="*/ 6761472 w 12192000"/>
              <a:gd name="connsiteY26" fmla="*/ 5320793 h 5322895"/>
              <a:gd name="connsiteX27" fmla="*/ 6503573 w 12192000"/>
              <a:gd name="connsiteY27" fmla="*/ 5322895 h 5322895"/>
              <a:gd name="connsiteX28" fmla="*/ 6248130 w 12192000"/>
              <a:gd name="connsiteY28" fmla="*/ 5320793 h 5322895"/>
              <a:gd name="connsiteX29" fmla="*/ 5995144 w 12192000"/>
              <a:gd name="connsiteY29" fmla="*/ 5320793 h 5322895"/>
              <a:gd name="connsiteX30" fmla="*/ 5744613 w 12192000"/>
              <a:gd name="connsiteY30" fmla="*/ 5316590 h 5322895"/>
              <a:gd name="connsiteX31" fmla="*/ 5498995 w 12192000"/>
              <a:gd name="connsiteY31" fmla="*/ 5310284 h 5322895"/>
              <a:gd name="connsiteX32" fmla="*/ 5255834 w 12192000"/>
              <a:gd name="connsiteY32" fmla="*/ 5304329 h 5322895"/>
              <a:gd name="connsiteX33" fmla="*/ 5017584 w 12192000"/>
              <a:gd name="connsiteY33" fmla="*/ 5297673 h 5322895"/>
              <a:gd name="connsiteX34" fmla="*/ 4780562 w 12192000"/>
              <a:gd name="connsiteY34" fmla="*/ 5287514 h 5322895"/>
              <a:gd name="connsiteX35" fmla="*/ 4547227 w 12192000"/>
              <a:gd name="connsiteY35" fmla="*/ 5276654 h 5322895"/>
              <a:gd name="connsiteX36" fmla="*/ 4318800 w 12192000"/>
              <a:gd name="connsiteY36" fmla="*/ 5266846 h 5322895"/>
              <a:gd name="connsiteX37" fmla="*/ 3873004 w 12192000"/>
              <a:gd name="connsiteY37" fmla="*/ 5239171 h 5322895"/>
              <a:gd name="connsiteX38" fmla="*/ 3445628 w 12192000"/>
              <a:gd name="connsiteY38" fmla="*/ 5209746 h 5322895"/>
              <a:gd name="connsiteX39" fmla="*/ 3035446 w 12192000"/>
              <a:gd name="connsiteY39" fmla="*/ 5178918 h 5322895"/>
              <a:gd name="connsiteX40" fmla="*/ 2647370 w 12192000"/>
              <a:gd name="connsiteY40" fmla="*/ 5144939 h 5322895"/>
              <a:gd name="connsiteX41" fmla="*/ 2276487 w 12192000"/>
              <a:gd name="connsiteY41" fmla="*/ 5109557 h 5322895"/>
              <a:gd name="connsiteX42" fmla="*/ 1932621 w 12192000"/>
              <a:gd name="connsiteY42" fmla="*/ 5071374 h 5322895"/>
              <a:gd name="connsiteX43" fmla="*/ 1609634 w 12192000"/>
              <a:gd name="connsiteY43" fmla="*/ 5033891 h 5322895"/>
              <a:gd name="connsiteX44" fmla="*/ 1312435 w 12192000"/>
              <a:gd name="connsiteY44" fmla="*/ 4996408 h 5322895"/>
              <a:gd name="connsiteX45" fmla="*/ 1039799 w 12192000"/>
              <a:gd name="connsiteY45" fmla="*/ 4961027 h 5322895"/>
              <a:gd name="connsiteX46" fmla="*/ 797865 w 12192000"/>
              <a:gd name="connsiteY46" fmla="*/ 4927397 h 5322895"/>
              <a:gd name="connsiteX47" fmla="*/ 579265 w 12192000"/>
              <a:gd name="connsiteY47" fmla="*/ 4895519 h 5322895"/>
              <a:gd name="connsiteX48" fmla="*/ 395052 w 12192000"/>
              <a:gd name="connsiteY48" fmla="*/ 4868896 h 5322895"/>
              <a:gd name="connsiteX49" fmla="*/ 240312 w 12192000"/>
              <a:gd name="connsiteY49" fmla="*/ 4843673 h 5322895"/>
              <a:gd name="connsiteX50" fmla="*/ 27853 w 12192000"/>
              <a:gd name="connsiteY50" fmla="*/ 4807592 h 5322895"/>
              <a:gd name="connsiteX51" fmla="*/ 0 w 12192000"/>
              <a:gd name="connsiteY51" fmla="*/ 4802879 h 5322895"/>
              <a:gd name="connsiteX52" fmla="*/ 0 w 12192000"/>
              <a:gd name="connsiteY52" fmla="*/ 3753332 h 5322895"/>
              <a:gd name="connsiteX53" fmla="*/ 0 w 12192000"/>
              <a:gd name="connsiteY53" fmla="*/ 3571886 h 5322895"/>
              <a:gd name="connsiteX54" fmla="*/ 0 w 12192000"/>
              <a:gd name="connsiteY54" fmla="*/ 471948 h 5322895"/>
              <a:gd name="connsiteX55" fmla="*/ 0 w 12192000"/>
              <a:gd name="connsiteY55" fmla="*/ 213719 h 5322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0" h="5322895">
                <a:moveTo>
                  <a:pt x="0" y="0"/>
                </a:moveTo>
                <a:lnTo>
                  <a:pt x="12192000" y="0"/>
                </a:lnTo>
                <a:lnTo>
                  <a:pt x="12192000" y="213719"/>
                </a:lnTo>
                <a:lnTo>
                  <a:pt x="12192000" y="471948"/>
                </a:lnTo>
                <a:lnTo>
                  <a:pt x="12192000" y="3571886"/>
                </a:lnTo>
                <a:lnTo>
                  <a:pt x="12192000" y="3753332"/>
                </a:lnTo>
                <a:lnTo>
                  <a:pt x="12192000" y="4806077"/>
                </a:lnTo>
                <a:lnTo>
                  <a:pt x="11957522" y="4849979"/>
                </a:lnTo>
                <a:lnTo>
                  <a:pt x="11679973" y="4899723"/>
                </a:lnTo>
                <a:lnTo>
                  <a:pt x="11401197" y="4948416"/>
                </a:lnTo>
                <a:lnTo>
                  <a:pt x="11121192" y="4990102"/>
                </a:lnTo>
                <a:lnTo>
                  <a:pt x="10842416" y="5032139"/>
                </a:lnTo>
                <a:lnTo>
                  <a:pt x="10562411" y="5071374"/>
                </a:lnTo>
                <a:lnTo>
                  <a:pt x="10286091" y="5105003"/>
                </a:lnTo>
                <a:lnTo>
                  <a:pt x="10006086" y="5136881"/>
                </a:lnTo>
                <a:lnTo>
                  <a:pt x="9727310" y="5165957"/>
                </a:lnTo>
                <a:lnTo>
                  <a:pt x="9453445" y="5191179"/>
                </a:lnTo>
                <a:lnTo>
                  <a:pt x="9175897" y="5216401"/>
                </a:lnTo>
                <a:lnTo>
                  <a:pt x="8902033" y="5237420"/>
                </a:lnTo>
                <a:lnTo>
                  <a:pt x="8628169" y="5253884"/>
                </a:lnTo>
                <a:lnTo>
                  <a:pt x="8355533" y="5271050"/>
                </a:lnTo>
                <a:lnTo>
                  <a:pt x="8085353" y="5285412"/>
                </a:lnTo>
                <a:lnTo>
                  <a:pt x="7817629" y="5295571"/>
                </a:lnTo>
                <a:lnTo>
                  <a:pt x="7549905" y="5304329"/>
                </a:lnTo>
                <a:lnTo>
                  <a:pt x="7284638" y="5312736"/>
                </a:lnTo>
                <a:lnTo>
                  <a:pt x="7023055" y="5316590"/>
                </a:lnTo>
                <a:lnTo>
                  <a:pt x="6761472" y="5320793"/>
                </a:lnTo>
                <a:lnTo>
                  <a:pt x="6503573" y="5322895"/>
                </a:lnTo>
                <a:lnTo>
                  <a:pt x="6248130" y="5320793"/>
                </a:lnTo>
                <a:lnTo>
                  <a:pt x="5995144" y="5320793"/>
                </a:lnTo>
                <a:lnTo>
                  <a:pt x="5744613" y="5316590"/>
                </a:lnTo>
                <a:lnTo>
                  <a:pt x="5498995" y="5310284"/>
                </a:lnTo>
                <a:lnTo>
                  <a:pt x="5255834" y="5304329"/>
                </a:lnTo>
                <a:lnTo>
                  <a:pt x="5017584" y="5297673"/>
                </a:lnTo>
                <a:lnTo>
                  <a:pt x="4780562" y="5287514"/>
                </a:lnTo>
                <a:lnTo>
                  <a:pt x="4547227" y="5276654"/>
                </a:lnTo>
                <a:lnTo>
                  <a:pt x="4318800" y="5266846"/>
                </a:lnTo>
                <a:lnTo>
                  <a:pt x="3873004" y="5239171"/>
                </a:lnTo>
                <a:lnTo>
                  <a:pt x="3445628" y="5209746"/>
                </a:lnTo>
                <a:lnTo>
                  <a:pt x="3035446" y="5178918"/>
                </a:lnTo>
                <a:lnTo>
                  <a:pt x="2647370" y="5144939"/>
                </a:lnTo>
                <a:lnTo>
                  <a:pt x="2276487" y="5109557"/>
                </a:lnTo>
                <a:lnTo>
                  <a:pt x="1932621" y="5071374"/>
                </a:lnTo>
                <a:lnTo>
                  <a:pt x="1609634" y="5033891"/>
                </a:lnTo>
                <a:lnTo>
                  <a:pt x="1312435" y="4996408"/>
                </a:lnTo>
                <a:lnTo>
                  <a:pt x="1039799" y="4961027"/>
                </a:lnTo>
                <a:lnTo>
                  <a:pt x="797865" y="4927397"/>
                </a:lnTo>
                <a:lnTo>
                  <a:pt x="579265" y="4895519"/>
                </a:lnTo>
                <a:lnTo>
                  <a:pt x="395052" y="4868896"/>
                </a:lnTo>
                <a:lnTo>
                  <a:pt x="240312" y="4843673"/>
                </a:lnTo>
                <a:lnTo>
                  <a:pt x="27853" y="4807592"/>
                </a:lnTo>
                <a:lnTo>
                  <a:pt x="0" y="4802879"/>
                </a:lnTo>
                <a:lnTo>
                  <a:pt x="0" y="3753332"/>
                </a:lnTo>
                <a:lnTo>
                  <a:pt x="0" y="3571886"/>
                </a:lnTo>
                <a:lnTo>
                  <a:pt x="0" y="471948"/>
                </a:lnTo>
                <a:lnTo>
                  <a:pt x="0" y="213719"/>
                </a:lnTo>
                <a:close/>
              </a:path>
            </a:pathLst>
          </a:custGeom>
          <a:ln w="44450">
            <a:gradFill>
              <a:gsLst>
                <a:gs pos="0">
                  <a:schemeClr val="bg2">
                    <a:alpha val="65000"/>
                  </a:schemeClr>
                </a:gs>
                <a:gs pos="98000">
                  <a:schemeClr val="bg2">
                    <a:lumMod val="75000"/>
                    <a:alpha val="55000"/>
                  </a:schemeClr>
                </a:gs>
              </a:gsLst>
              <a:lin ang="5400000" scaled="1"/>
            </a:gradFill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2255CB-931A-4849-58E1-7198CD0A7C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1012" y="865974"/>
            <a:ext cx="8676222" cy="3643822"/>
          </a:xfrm>
        </p:spPr>
        <p:txBody>
          <a:bodyPr anchor="ctr">
            <a:normAutofit/>
          </a:bodyPr>
          <a:lstStyle/>
          <a:p>
            <a:r>
              <a:rPr lang="en-HU" sz="6600"/>
              <a:t>Tansformer Hálózatok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C7D14E-60E4-BB73-EE7C-DC6E34D72E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1012" y="5542384"/>
            <a:ext cx="8676222" cy="62826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HU" sz="1500">
                <a:solidFill>
                  <a:srgbClr val="E6E6E6"/>
                </a:solidFill>
              </a:rPr>
              <a:t>Dr. Szemenyei Márton</a:t>
            </a:r>
          </a:p>
          <a:p>
            <a:pPr>
              <a:lnSpc>
                <a:spcPct val="90000"/>
              </a:lnSpc>
            </a:pPr>
            <a:r>
              <a:rPr lang="en-HU" sz="1500">
                <a:solidFill>
                  <a:srgbClr val="E6E6E6"/>
                </a:solidFill>
              </a:rPr>
              <a:t>BME VIK IIT</a:t>
            </a:r>
          </a:p>
        </p:txBody>
      </p:sp>
    </p:spTree>
    <p:extLst>
      <p:ext uri="{BB962C8B-B14F-4D97-AF65-F5344CB8AC3E}">
        <p14:creationId xmlns:p14="http://schemas.microsoft.com/office/powerpoint/2010/main" val="3566336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B267F-FD55-49A7-921F-FAE46DE37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065451"/>
          </a:xfrm>
        </p:spPr>
        <p:txBody>
          <a:bodyPr>
            <a:normAutofit/>
          </a:bodyPr>
          <a:lstStyle/>
          <a:p>
            <a:pPr algn="ctr"/>
            <a:r>
              <a:rPr lang="en-HU" dirty="0">
                <a:solidFill>
                  <a:schemeClr val="tx1"/>
                </a:solidFill>
              </a:rPr>
              <a:t>Vision Transformer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F4852D-6BBB-7001-34AD-2620BF9CAB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029690"/>
            <a:ext cx="9905998" cy="3581401"/>
          </a:xfrm>
        </p:spPr>
        <p:txBody>
          <a:bodyPr anchor="t">
            <a:normAutofit/>
          </a:bodyPr>
          <a:lstStyle/>
          <a:p>
            <a:r>
              <a:rPr lang="en-HU" dirty="0"/>
              <a:t>Képek nem szekvenciák</a:t>
            </a:r>
          </a:p>
          <a:p>
            <a:pPr lvl="1"/>
            <a:r>
              <a:rPr lang="en-HU" dirty="0"/>
              <a:t>Patchek szekvenciája</a:t>
            </a:r>
          </a:p>
          <a:p>
            <a:r>
              <a:rPr lang="en-HU" dirty="0"/>
              <a:t>Detektálás</a:t>
            </a:r>
          </a:p>
          <a:p>
            <a:pPr lvl="1"/>
            <a:r>
              <a:rPr lang="en-HU" dirty="0"/>
              <a:t>Dekóder</a:t>
            </a:r>
          </a:p>
          <a:p>
            <a:pPr lvl="1"/>
            <a:r>
              <a:rPr lang="en-HU" dirty="0"/>
              <a:t>YOLO head</a:t>
            </a:r>
          </a:p>
          <a:p>
            <a:r>
              <a:rPr lang="en-HU" dirty="0"/>
              <a:t>Hibrid Arch</a:t>
            </a:r>
          </a:p>
          <a:p>
            <a:pPr lvl="1"/>
            <a:r>
              <a:rPr lang="en-HU" dirty="0"/>
              <a:t>Conv layerek alul</a:t>
            </a: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7C55F945-AB1B-CF2C-3F35-6A67F3DC1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544" y="1675051"/>
            <a:ext cx="7010689" cy="4819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A14184-DF82-0A66-A457-60931854EAF5}"/>
              </a:ext>
            </a:extLst>
          </p:cNvPr>
          <p:cNvSpPr txBox="1"/>
          <p:nvPr/>
        </p:nvSpPr>
        <p:spPr>
          <a:xfrm>
            <a:off x="6967450" y="6600204"/>
            <a:ext cx="38080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U" sz="1000" dirty="0"/>
              <a:t>source: </a:t>
            </a:r>
            <a:r>
              <a:rPr lang="en-GB" sz="1000" dirty="0"/>
              <a:t>https://</a:t>
            </a:r>
            <a:r>
              <a:rPr lang="en-GB" sz="1000" dirty="0" err="1"/>
              <a:t>arxiv.org</a:t>
            </a:r>
            <a:r>
              <a:rPr lang="en-GB" sz="1000" dirty="0"/>
              <a:t>/abs/2010.1192</a:t>
            </a:r>
            <a:endParaRPr lang="en-HU" sz="1000" dirty="0"/>
          </a:p>
        </p:txBody>
      </p:sp>
    </p:spTree>
    <p:extLst>
      <p:ext uri="{BB962C8B-B14F-4D97-AF65-F5344CB8AC3E}">
        <p14:creationId xmlns:p14="http://schemas.microsoft.com/office/powerpoint/2010/main" val="26075786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B267F-FD55-49A7-921F-FAE46DE37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065451"/>
          </a:xfrm>
        </p:spPr>
        <p:txBody>
          <a:bodyPr>
            <a:normAutofit/>
          </a:bodyPr>
          <a:lstStyle/>
          <a:p>
            <a:pPr algn="ctr"/>
            <a:r>
              <a:rPr lang="en-HU" dirty="0">
                <a:solidFill>
                  <a:schemeClr val="tx1"/>
                </a:solidFill>
              </a:rPr>
              <a:t>DeiT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F4852D-6BBB-7001-34AD-2620BF9CAB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029690"/>
            <a:ext cx="9905998" cy="3581401"/>
          </a:xfrm>
        </p:spPr>
        <p:txBody>
          <a:bodyPr anchor="t">
            <a:normAutofit/>
          </a:bodyPr>
          <a:lstStyle/>
          <a:p>
            <a:r>
              <a:rPr lang="en-HU" dirty="0"/>
              <a:t>Class Token</a:t>
            </a:r>
          </a:p>
          <a:p>
            <a:r>
              <a:rPr lang="en-GB" dirty="0"/>
              <a:t>D</a:t>
            </a:r>
            <a:r>
              <a:rPr lang="en-HU" dirty="0"/>
              <a:t>istillation token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A14184-DF82-0A66-A457-60931854EAF5}"/>
              </a:ext>
            </a:extLst>
          </p:cNvPr>
          <p:cNvSpPr txBox="1"/>
          <p:nvPr/>
        </p:nvSpPr>
        <p:spPr>
          <a:xfrm>
            <a:off x="6967450" y="6600204"/>
            <a:ext cx="38080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U" sz="1000" dirty="0"/>
              <a:t>source: </a:t>
            </a:r>
            <a:r>
              <a:rPr lang="en-GB" sz="1000" dirty="0"/>
              <a:t>https://</a:t>
            </a:r>
            <a:r>
              <a:rPr lang="en-GB" sz="1000" dirty="0" err="1"/>
              <a:t>arxiv.org</a:t>
            </a:r>
            <a:r>
              <a:rPr lang="en-GB" sz="1000" dirty="0"/>
              <a:t>/abs/2010.1192</a:t>
            </a:r>
            <a:endParaRPr lang="en-HU" sz="10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9B3C7E2-3570-D82D-CABF-A9677A803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7450" y="1675051"/>
            <a:ext cx="3808071" cy="470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2882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B267F-FD55-49A7-921F-FAE46DE37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065451"/>
          </a:xfrm>
        </p:spPr>
        <p:txBody>
          <a:bodyPr>
            <a:normAutofit/>
          </a:bodyPr>
          <a:lstStyle/>
          <a:p>
            <a:pPr algn="ctr"/>
            <a:r>
              <a:rPr lang="en-HU" dirty="0">
                <a:solidFill>
                  <a:schemeClr val="tx1"/>
                </a:solidFill>
              </a:rPr>
              <a:t>Swin Transformer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F4852D-6BBB-7001-34AD-2620BF9CAB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504" y="1675051"/>
            <a:ext cx="9905998" cy="3581401"/>
          </a:xfrm>
        </p:spPr>
        <p:txBody>
          <a:bodyPr anchor="t">
            <a:normAutofit/>
          </a:bodyPr>
          <a:lstStyle/>
          <a:p>
            <a:r>
              <a:rPr lang="en-HU" dirty="0"/>
              <a:t>Probléma:</a:t>
            </a:r>
          </a:p>
          <a:p>
            <a:pPr lvl="1"/>
            <a:r>
              <a:rPr lang="en-HU" dirty="0"/>
              <a:t>Patchek száma véges (memória)</a:t>
            </a:r>
          </a:p>
          <a:p>
            <a:pPr lvl="1"/>
            <a:r>
              <a:rPr lang="en-HU" dirty="0"/>
              <a:t>Osztályozásnál ok</a:t>
            </a:r>
          </a:p>
          <a:p>
            <a:pPr lvl="1"/>
            <a:r>
              <a:rPr lang="en-HU" dirty="0"/>
              <a:t>Detektálás/szegmentálás</a:t>
            </a:r>
          </a:p>
          <a:p>
            <a:pPr lvl="2"/>
            <a:r>
              <a:rPr lang="en-HU" dirty="0"/>
              <a:t>Patch határok</a:t>
            </a:r>
          </a:p>
          <a:p>
            <a:r>
              <a:rPr lang="en-HU" dirty="0"/>
              <a:t>Shifted Window (SWIN)</a:t>
            </a:r>
          </a:p>
        </p:txBody>
      </p:sp>
      <p:pic>
        <p:nvPicPr>
          <p:cNvPr id="15364" name="Picture 4">
            <a:extLst>
              <a:ext uri="{FF2B5EF4-FFF2-40B4-BE49-F238E27FC236}">
                <a16:creationId xmlns:a16="http://schemas.microsoft.com/office/drawing/2014/main" id="{6FB3E416-21FA-2AEC-43AA-B11152AF29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509" y="2611194"/>
            <a:ext cx="6959600" cy="383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7CC63A-C77B-95F3-A1FF-435F29571AB6}"/>
              </a:ext>
            </a:extLst>
          </p:cNvPr>
          <p:cNvSpPr txBox="1"/>
          <p:nvPr/>
        </p:nvSpPr>
        <p:spPr>
          <a:xfrm>
            <a:off x="6353273" y="6611779"/>
            <a:ext cx="38080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U" sz="1000" dirty="0"/>
              <a:t>source: </a:t>
            </a:r>
            <a:r>
              <a:rPr lang="en-GB" sz="1000" dirty="0"/>
              <a:t>https://</a:t>
            </a:r>
            <a:r>
              <a:rPr lang="en-GB" sz="1000" dirty="0" err="1"/>
              <a:t>arxiv.org</a:t>
            </a:r>
            <a:r>
              <a:rPr lang="en-GB" sz="1000" dirty="0"/>
              <a:t>/abs/2103.14030</a:t>
            </a:r>
            <a:endParaRPr lang="en-HU" sz="1000" dirty="0"/>
          </a:p>
        </p:txBody>
      </p:sp>
    </p:spTree>
    <p:extLst>
      <p:ext uri="{BB962C8B-B14F-4D97-AF65-F5344CB8AC3E}">
        <p14:creationId xmlns:p14="http://schemas.microsoft.com/office/powerpoint/2010/main" val="29524897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B267F-FD55-49A7-921F-FAE46DE37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065451"/>
          </a:xfrm>
        </p:spPr>
        <p:txBody>
          <a:bodyPr>
            <a:normAutofit/>
          </a:bodyPr>
          <a:lstStyle/>
          <a:p>
            <a:pPr algn="ctr"/>
            <a:r>
              <a:rPr lang="en-HU" dirty="0">
                <a:solidFill>
                  <a:schemeClr val="tx1"/>
                </a:solidFill>
              </a:rPr>
              <a:t>Swin Transformer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F4852D-6BBB-7001-34AD-2620BF9CAB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504" y="1675051"/>
            <a:ext cx="9905998" cy="3581401"/>
          </a:xfrm>
        </p:spPr>
        <p:txBody>
          <a:bodyPr anchor="t">
            <a:normAutofit/>
          </a:bodyPr>
          <a:lstStyle/>
          <a:p>
            <a:r>
              <a:rPr lang="en-HU" dirty="0"/>
              <a:t>Probléma:</a:t>
            </a:r>
          </a:p>
          <a:p>
            <a:pPr lvl="1"/>
            <a:r>
              <a:rPr lang="en-HU" dirty="0"/>
              <a:t>Patchek száma véges (memória)</a:t>
            </a:r>
          </a:p>
          <a:p>
            <a:pPr lvl="1"/>
            <a:r>
              <a:rPr lang="en-HU" dirty="0"/>
              <a:t>Osztályozásnál ok</a:t>
            </a:r>
          </a:p>
          <a:p>
            <a:pPr lvl="1"/>
            <a:r>
              <a:rPr lang="en-HU" dirty="0"/>
              <a:t>Detektálás/szegmentálás</a:t>
            </a:r>
          </a:p>
          <a:p>
            <a:pPr lvl="2"/>
            <a:r>
              <a:rPr lang="en-HU" dirty="0"/>
              <a:t>Patch határok</a:t>
            </a:r>
          </a:p>
          <a:p>
            <a:r>
              <a:rPr lang="en-HU" dirty="0"/>
              <a:t>Shifted Window (SWIN)</a:t>
            </a:r>
          </a:p>
        </p:txBody>
      </p:sp>
      <p:pic>
        <p:nvPicPr>
          <p:cNvPr id="17412" name="Picture 4">
            <a:extLst>
              <a:ext uri="{FF2B5EF4-FFF2-40B4-BE49-F238E27FC236}">
                <a16:creationId xmlns:a16="http://schemas.microsoft.com/office/drawing/2014/main" id="{ED5E994D-ACD3-E4EE-736D-758CF2715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9503" y="1872575"/>
            <a:ext cx="5867400" cy="227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AD0854-49E2-9627-12D2-9109DD0106A4}"/>
              </a:ext>
            </a:extLst>
          </p:cNvPr>
          <p:cNvSpPr txBox="1"/>
          <p:nvPr/>
        </p:nvSpPr>
        <p:spPr>
          <a:xfrm>
            <a:off x="4617071" y="6638966"/>
            <a:ext cx="38080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U" sz="1000" dirty="0"/>
              <a:t>source: </a:t>
            </a:r>
            <a:r>
              <a:rPr lang="en-GB" sz="1000" dirty="0"/>
              <a:t>https://</a:t>
            </a:r>
            <a:r>
              <a:rPr lang="en-GB" sz="1000" dirty="0" err="1"/>
              <a:t>arxiv.org</a:t>
            </a:r>
            <a:r>
              <a:rPr lang="en-GB" sz="1000" dirty="0"/>
              <a:t>/abs/2103.14030</a:t>
            </a:r>
            <a:endParaRPr lang="en-HU" sz="10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242435F-0FD9-BB95-E85B-B14403AB3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057" y="4442901"/>
            <a:ext cx="7849970" cy="2059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6052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B267F-FD55-49A7-921F-FAE46DE37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065451"/>
          </a:xfrm>
        </p:spPr>
        <p:txBody>
          <a:bodyPr>
            <a:normAutofit/>
          </a:bodyPr>
          <a:lstStyle/>
          <a:p>
            <a:pPr algn="ctr"/>
            <a:r>
              <a:rPr lang="en-HU" dirty="0">
                <a:solidFill>
                  <a:schemeClr val="tx1"/>
                </a:solidFill>
              </a:rPr>
              <a:t>Swin Transformer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F4852D-6BBB-7001-34AD-2620BF9CAB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504" y="1675051"/>
            <a:ext cx="9905998" cy="3581401"/>
          </a:xfrm>
        </p:spPr>
        <p:txBody>
          <a:bodyPr anchor="t">
            <a:normAutofit/>
          </a:bodyPr>
          <a:lstStyle/>
          <a:p>
            <a:r>
              <a:rPr lang="en-HU" dirty="0"/>
              <a:t>Relative position bias:</a:t>
            </a:r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7D9FE396-F803-144A-B4E3-12B04FFB20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498" y="4173526"/>
            <a:ext cx="88900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AD0854-49E2-9627-12D2-9109DD0106A4}"/>
              </a:ext>
            </a:extLst>
          </p:cNvPr>
          <p:cNvSpPr txBox="1"/>
          <p:nvPr/>
        </p:nvSpPr>
        <p:spPr>
          <a:xfrm>
            <a:off x="4617071" y="6638966"/>
            <a:ext cx="38080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U" sz="1000" dirty="0"/>
              <a:t>source: </a:t>
            </a:r>
            <a:r>
              <a:rPr lang="en-GB" sz="1000" dirty="0"/>
              <a:t>https://</a:t>
            </a:r>
            <a:r>
              <a:rPr lang="en-GB" sz="1000" dirty="0" err="1"/>
              <a:t>arxiv.org</a:t>
            </a:r>
            <a:r>
              <a:rPr lang="en-GB" sz="1000" dirty="0"/>
              <a:t>/abs/2103.14030</a:t>
            </a:r>
            <a:endParaRPr lang="en-HU" sz="10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D5F57AD-8906-AE31-7D7A-EB55B1EB4A33}"/>
                  </a:ext>
                </a:extLst>
              </p:cNvPr>
              <p:cNvSpPr txBox="1"/>
              <p:nvPr/>
            </p:nvSpPr>
            <p:spPr>
              <a:xfrm>
                <a:off x="4710077" y="2370413"/>
                <a:ext cx="3847207" cy="6281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hu-HU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A</m:t>
                      </m:r>
                      <m:r>
                        <a:rPr lang="hu-HU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𝑡𝑡</m:t>
                      </m:r>
                      <m:d>
                        <m:dPr>
                          <m:ctrlPr>
                            <a:rPr lang="hu-H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hu-H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𝑄</m:t>
                          </m:r>
                          <m:r>
                            <a:rPr lang="hu-H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hu-H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  <m:r>
                            <a:rPr lang="hu-H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hu-H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</m:d>
                      <m:r>
                        <a:rPr lang="hu-HU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hu-HU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𝑆𝑜𝑓𝑡𝑀𝑎𝑥</m:t>
                      </m:r>
                      <m:d>
                        <m:dPr>
                          <m:ctrlPr>
                            <a:rPr lang="hu-H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hu-H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u-H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  <m:sSup>
                                <m:sSupPr>
                                  <m:ctrlPr>
                                    <a:rPr lang="hu-HU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hu-HU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p>
                                  <m:r>
                                    <a:rPr lang="hu-HU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hu-HU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hu-HU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</m:rad>
                            </m:den>
                          </m:f>
                          <m:r>
                            <a:rPr lang="hu-H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hu-H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</m:d>
                      <m:r>
                        <a:rPr lang="hu-HU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en-HU" dirty="0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D5F57AD-8906-AE31-7D7A-EB55B1EB4A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0077" y="2370413"/>
                <a:ext cx="3847207" cy="628121"/>
              </a:xfrm>
              <a:prstGeom prst="rect">
                <a:avLst/>
              </a:prstGeom>
              <a:blipFill>
                <a:blip r:embed="rId3"/>
                <a:stretch>
                  <a:fillRect l="-990" r="-660" b="-5882"/>
                </a:stretch>
              </a:blipFill>
            </p:spPr>
            <p:txBody>
              <a:bodyPr/>
              <a:lstStyle/>
              <a:p>
                <a:r>
                  <a:rPr lang="en-H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924075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B267F-FD55-49A7-921F-FAE46DE37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065451"/>
          </a:xfrm>
        </p:spPr>
        <p:txBody>
          <a:bodyPr>
            <a:normAutofit/>
          </a:bodyPr>
          <a:lstStyle/>
          <a:p>
            <a:pPr algn="ctr"/>
            <a:r>
              <a:rPr lang="en-HU" dirty="0">
                <a:solidFill>
                  <a:schemeClr val="tx1"/>
                </a:solidFill>
              </a:rPr>
              <a:t>Limitációk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F4852D-6BBB-7001-34AD-2620BF9CAB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504" y="1675051"/>
            <a:ext cx="9905998" cy="3581401"/>
          </a:xfrm>
        </p:spPr>
        <p:txBody>
          <a:bodyPr anchor="t">
            <a:normAutofit/>
          </a:bodyPr>
          <a:lstStyle/>
          <a:p>
            <a:r>
              <a:rPr lang="en-HU" dirty="0"/>
              <a:t>Kvadratikus Memória és Compute</a:t>
            </a:r>
          </a:p>
          <a:p>
            <a:pPr lvl="1"/>
            <a:r>
              <a:rPr lang="en-HU" dirty="0"/>
              <a:t>Linformer</a:t>
            </a:r>
          </a:p>
          <a:p>
            <a:pPr lvl="2"/>
            <a:r>
              <a:rPr lang="en-HU" dirty="0"/>
              <a:t>SVD felbontás</a:t>
            </a:r>
          </a:p>
          <a:p>
            <a:pPr lvl="1"/>
            <a:r>
              <a:rPr lang="en-HU" dirty="0"/>
              <a:t>Performer</a:t>
            </a:r>
          </a:p>
          <a:p>
            <a:pPr lvl="1"/>
            <a:endParaRPr lang="en-HU" dirty="0"/>
          </a:p>
          <a:p>
            <a:pPr lvl="1"/>
            <a:endParaRPr lang="en-HU" dirty="0"/>
          </a:p>
          <a:p>
            <a:pPr lvl="1"/>
            <a:endParaRPr lang="en-HU" dirty="0"/>
          </a:p>
          <a:p>
            <a:pPr lvl="2"/>
            <a:r>
              <a:rPr lang="en-HU" dirty="0"/>
              <a:t>Kernel fn: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E9F726ED-808F-5837-4851-44184583C9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1492" y="1675051"/>
            <a:ext cx="3168507" cy="41986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BC682CE-92B0-417C-E7A9-855E87AEBC5B}"/>
              </a:ext>
            </a:extLst>
          </p:cNvPr>
          <p:cNvSpPr txBox="1"/>
          <p:nvPr/>
        </p:nvSpPr>
        <p:spPr>
          <a:xfrm>
            <a:off x="7941709" y="5873713"/>
            <a:ext cx="38080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U" sz="1000" dirty="0"/>
              <a:t>source: </a:t>
            </a:r>
            <a:r>
              <a:rPr lang="en-GB" sz="1000" dirty="0"/>
              <a:t>https://</a:t>
            </a:r>
            <a:r>
              <a:rPr lang="en-GB" sz="1000" dirty="0" err="1"/>
              <a:t>arxiv.org</a:t>
            </a:r>
            <a:r>
              <a:rPr lang="en-GB" sz="1000" dirty="0"/>
              <a:t>/abs/2006.04768</a:t>
            </a:r>
            <a:endParaRPr lang="en-HU" sz="1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28DB8BD-061B-D5C2-D17D-4770DF55D2B1}"/>
                  </a:ext>
                </a:extLst>
              </p:cNvPr>
              <p:cNvSpPr txBox="1"/>
              <p:nvPr/>
            </p:nvSpPr>
            <p:spPr>
              <a:xfrm>
                <a:off x="1632492" y="3793162"/>
                <a:ext cx="241380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hu-HU" b="0" i="1" smtClean="0">
                          <a:latin typeface="Cambria Math" panose="02040503050406030204" pitchFamily="18" charset="0"/>
                        </a:rPr>
                        <m:t>𝑡𝑡</m:t>
                      </m:r>
                      <m:r>
                        <a:rPr lang="en-GB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hu-HU" b="0" i="1" smtClean="0">
                          <a:latin typeface="Cambria Math" panose="02040503050406030204" pitchFamily="18" charset="0"/>
                        </a:rPr>
                        <m:t>𝑆𝑜𝑓𝑡𝑚𝑎𝑥</m:t>
                      </m:r>
                      <m:d>
                        <m:dPr>
                          <m:ctrlPr>
                            <a:rPr lang="hu-HU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hu-HU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  <m:sSup>
                            <m:sSupPr>
                              <m:ctrlPr>
                                <a:rPr lang="hu-HU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hu-HU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hu-HU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</m:e>
                      </m:d>
                      <m:r>
                        <a:rPr lang="hu-HU" b="0" i="1" smtClean="0"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en-HU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28DB8BD-061B-D5C2-D17D-4770DF55D2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2492" y="3793162"/>
                <a:ext cx="2413802" cy="276999"/>
              </a:xfrm>
              <a:prstGeom prst="rect">
                <a:avLst/>
              </a:prstGeom>
              <a:blipFill>
                <a:blip r:embed="rId3"/>
                <a:stretch>
                  <a:fillRect l="-1571" r="-1047" b="-39130"/>
                </a:stretch>
              </a:blipFill>
            </p:spPr>
            <p:txBody>
              <a:bodyPr/>
              <a:lstStyle/>
              <a:p>
                <a:r>
                  <a:rPr lang="en-H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2A10F4C-CAE3-E880-C555-EA8CB4A6FEFB}"/>
                  </a:ext>
                </a:extLst>
              </p:cNvPr>
              <p:cNvSpPr txBox="1"/>
              <p:nvPr/>
            </p:nvSpPr>
            <p:spPr>
              <a:xfrm>
                <a:off x="1903796" y="3359550"/>
                <a:ext cx="196258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hu-HU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hu-HU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  <m:sSup>
                            <m:sSupPr>
                              <m:ctrlPr>
                                <a:rPr lang="hu-HU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hu-HU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hu-HU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</m:e>
                      </m:d>
                      <m:r>
                        <a:rPr lang="hu-HU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hu-HU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hu-HU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hu-HU" b="0" i="1" smtClean="0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hu-HU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hu-HU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hu-HU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hu-HU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hu-HU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HU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2A10F4C-CAE3-E880-C555-EA8CB4A6FE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3796" y="3359550"/>
                <a:ext cx="1962589" cy="276999"/>
              </a:xfrm>
              <a:prstGeom prst="rect">
                <a:avLst/>
              </a:prstGeom>
              <a:blipFill>
                <a:blip r:embed="rId4"/>
                <a:stretch>
                  <a:fillRect r="-3846" b="-39130"/>
                </a:stretch>
              </a:blipFill>
            </p:spPr>
            <p:txBody>
              <a:bodyPr/>
              <a:lstStyle/>
              <a:p>
                <a:r>
                  <a:rPr lang="en-H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8EC745A-8AD3-FB22-9686-17A16F6BB0D1}"/>
                  </a:ext>
                </a:extLst>
              </p:cNvPr>
              <p:cNvSpPr txBox="1"/>
              <p:nvPr/>
            </p:nvSpPr>
            <p:spPr>
              <a:xfrm>
                <a:off x="1927328" y="4170842"/>
                <a:ext cx="191552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u-HU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hu-HU" b="0" i="1" smtClean="0">
                          <a:latin typeface="Cambria Math" panose="02040503050406030204" pitchFamily="18" charset="0"/>
                        </a:rPr>
                        <m:t>′</m:t>
                      </m:r>
                      <m:sSup>
                        <m:sSupPr>
                          <m:ctrlPr>
                            <a:rPr lang="hu-HU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hu-HU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  <m:r>
                            <a:rPr lang="hu-HU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p>
                          <m:r>
                            <a:rPr lang="hu-HU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hu-HU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m:rPr>
                          <m:sty m:val="p"/>
                        </m:rPr>
                        <a:rPr lang="hu-HU" b="0" i="0" smtClean="0">
                          <a:latin typeface="Cambria Math" panose="02040503050406030204" pitchFamily="18" charset="0"/>
                        </a:rPr>
                        <m:t>exp</m:t>
                      </m:r>
                      <m:r>
                        <a:rPr lang="hu-HU" b="0" i="1" smtClean="0">
                          <a:latin typeface="Cambria Math" panose="02040503050406030204" pitchFamily="18" charset="0"/>
                        </a:rPr>
                        <m:t>⁡(</m:t>
                      </m:r>
                      <m:r>
                        <a:rPr lang="hu-HU" b="0" i="1" smtClean="0">
                          <a:latin typeface="Cambria Math" panose="02040503050406030204" pitchFamily="18" charset="0"/>
                        </a:rPr>
                        <m:t>𝑄</m:t>
                      </m:r>
                      <m:sSup>
                        <m:sSupPr>
                          <m:ctrlPr>
                            <a:rPr lang="hu-HU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hu-HU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hu-HU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hu-HU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HU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8EC745A-8AD3-FB22-9686-17A16F6BB0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7328" y="4170842"/>
                <a:ext cx="1915524" cy="276999"/>
              </a:xfrm>
              <a:prstGeom prst="rect">
                <a:avLst/>
              </a:prstGeom>
              <a:blipFill>
                <a:blip r:embed="rId5"/>
                <a:stretch>
                  <a:fillRect l="-3289" t="-4348" r="-3947" b="-39130"/>
                </a:stretch>
              </a:blipFill>
            </p:spPr>
            <p:txBody>
              <a:bodyPr/>
              <a:lstStyle/>
              <a:p>
                <a:r>
                  <a:rPr lang="en-H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AFE1983-E469-42BB-A2EA-2ABBC36DF7A9}"/>
                  </a:ext>
                </a:extLst>
              </p:cNvPr>
              <p:cNvSpPr txBox="1"/>
              <p:nvPr/>
            </p:nvSpPr>
            <p:spPr>
              <a:xfrm>
                <a:off x="711121" y="3358883"/>
                <a:ext cx="103278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u-HU" b="0" i="1" smtClean="0"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hu-HU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hu-HU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hu-HU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hu-HU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hu-HU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d>
                      <m:r>
                        <a:rPr lang="hu-HU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</m:oMath>
                  </m:oMathPara>
                </a14:m>
                <a:endParaRPr lang="en-HU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AFE1983-E469-42BB-A2EA-2ABBC36DF7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121" y="3358883"/>
                <a:ext cx="1032783" cy="276999"/>
              </a:xfrm>
              <a:prstGeom prst="rect">
                <a:avLst/>
              </a:prstGeom>
              <a:blipFill>
                <a:blip r:embed="rId6"/>
                <a:stretch>
                  <a:fillRect l="-4878" r="-2439" b="-13043"/>
                </a:stretch>
              </a:blipFill>
            </p:spPr>
            <p:txBody>
              <a:bodyPr/>
              <a:lstStyle/>
              <a:p>
                <a:r>
                  <a:rPr lang="en-H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2E65D2D-9DA6-E4D7-04E7-7C83D9CC97D7}"/>
                  </a:ext>
                </a:extLst>
              </p:cNvPr>
              <p:cNvSpPr txBox="1"/>
              <p:nvPr/>
            </p:nvSpPr>
            <p:spPr>
              <a:xfrm>
                <a:off x="4093064" y="3358883"/>
                <a:ext cx="10508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u-HU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r>
                        <a:rPr lang="hu-HU" b="0" i="1" smtClean="0"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hu-HU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hu-HU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hu-HU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hu-HU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hu-HU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</m:d>
                    </m:oMath>
                  </m:oMathPara>
                </a14:m>
                <a:endParaRPr lang="en-HU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2E65D2D-9DA6-E4D7-04E7-7C83D9CC97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3064" y="3358883"/>
                <a:ext cx="1050800" cy="276999"/>
              </a:xfrm>
              <a:prstGeom prst="rect">
                <a:avLst/>
              </a:prstGeom>
              <a:blipFill>
                <a:blip r:embed="rId7"/>
                <a:stretch>
                  <a:fillRect l="-2381" b="-13043"/>
                </a:stretch>
              </a:blipFill>
            </p:spPr>
            <p:txBody>
              <a:bodyPr/>
              <a:lstStyle/>
              <a:p>
                <a:r>
                  <a:rPr lang="en-H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3EA63AF-47C1-DA23-A59C-AA3051F708EB}"/>
                  </a:ext>
                </a:extLst>
              </p:cNvPr>
              <p:cNvSpPr txBox="1"/>
              <p:nvPr/>
            </p:nvSpPr>
            <p:spPr>
              <a:xfrm>
                <a:off x="1935425" y="4919260"/>
                <a:ext cx="211205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hu-HU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K</m:t>
                      </m:r>
                      <m:d>
                        <m:dPr>
                          <m:ctrlPr>
                            <a:rPr lang="hu-H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hu-HU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x</m:t>
                          </m:r>
                          <m:r>
                            <a:rPr lang="hu-HU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hu-HU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y</m:t>
                          </m:r>
                        </m:e>
                      </m:d>
                      <m:r>
                        <a:rPr lang="hu-HU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hu-H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hu-H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r>
                            <a:rPr lang="hu-H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hu-H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hu-H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hu-H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ϕ</m:t>
                      </m:r>
                      <m:r>
                        <a:rPr lang="hu-HU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hu-HU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r>
                        <a:rPr lang="hu-HU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HU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3EA63AF-47C1-DA23-A59C-AA3051F708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5425" y="4919260"/>
                <a:ext cx="2112053" cy="276999"/>
              </a:xfrm>
              <a:prstGeom prst="rect">
                <a:avLst/>
              </a:prstGeom>
              <a:blipFill>
                <a:blip r:embed="rId8"/>
                <a:stretch>
                  <a:fillRect l="-1796" r="-2994" b="-45455"/>
                </a:stretch>
              </a:blipFill>
            </p:spPr>
            <p:txBody>
              <a:bodyPr/>
              <a:lstStyle/>
              <a:p>
                <a:r>
                  <a:rPr lang="en-H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48CCF41-2B07-9AD8-C816-29D80C5B98C2}"/>
                  </a:ext>
                </a:extLst>
              </p:cNvPr>
              <p:cNvSpPr txBox="1"/>
              <p:nvPr/>
            </p:nvSpPr>
            <p:spPr>
              <a:xfrm>
                <a:off x="1756337" y="5296940"/>
                <a:ext cx="2470228" cy="3282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hu-HU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exp</m:t>
                      </m:r>
                      <m:d>
                        <m:dPr>
                          <m:ctrlPr>
                            <a:rPr lang="hu-H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hu-H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sSub>
                                <m:sSubPr>
                                  <m:ctrlPr>
                                    <a:rPr lang="hu-HU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hu-HU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hu-HU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hu-H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hu-H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hu-H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bSup>
                        </m:e>
                      </m:d>
                      <m:r>
                        <a:rPr lang="hu-HU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hu-H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hu-H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r>
                            <a:rPr lang="hu-H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hu-H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  <m:r>
                            <a:rPr lang="hu-H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hu-H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ϕ</m:t>
                      </m:r>
                      <m:r>
                        <a:rPr lang="hu-HU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hu-HU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</m:t>
                      </m:r>
                      <m:r>
                        <a:rPr lang="hu-HU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HU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48CCF41-2B07-9AD8-C816-29D80C5B98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6337" y="5296940"/>
                <a:ext cx="2470228" cy="328295"/>
              </a:xfrm>
              <a:prstGeom prst="rect">
                <a:avLst/>
              </a:prstGeom>
              <a:blipFill>
                <a:blip r:embed="rId9"/>
                <a:stretch>
                  <a:fillRect l="-2051" r="-2564" b="-18519"/>
                </a:stretch>
              </a:blipFill>
            </p:spPr>
            <p:txBody>
              <a:bodyPr/>
              <a:lstStyle/>
              <a:p>
                <a:r>
                  <a:rPr lang="en-H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8A3D4E4-CE94-DB1F-BD8B-80DE16622893}"/>
                  </a:ext>
                </a:extLst>
              </p:cNvPr>
              <p:cNvSpPr txBox="1"/>
              <p:nvPr/>
            </p:nvSpPr>
            <p:spPr>
              <a:xfrm>
                <a:off x="500284" y="5873713"/>
                <a:ext cx="5243871" cy="6279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ϕ</m:t>
                      </m:r>
                      <m:d>
                        <m:dPr>
                          <m:ctrlPr>
                            <a:rPr lang="hu-H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hu-H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hu-HU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hu-H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u-H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hu-H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hu-H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</m:rad>
                        </m:den>
                      </m:f>
                      <m:func>
                        <m:funcPr>
                          <m:ctrlPr>
                            <a:rPr lang="hu-H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hu-HU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hu-H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hu-H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hu-HU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hu-HU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begChr m:val="‖"/>
                                          <m:endChr m:val="‖"/>
                                          <m:ctrlPr>
                                            <a:rPr lang="hu-HU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hu-HU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hu-HU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hu-HU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hu-HU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func>
                        <m:funcPr>
                          <m:ctrlPr>
                            <a:rPr lang="hu-H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hu-HU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hu-H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hu-HU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hu-HU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hu-HU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hu-HU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bSup>
                              <m:r>
                                <a:rPr lang="hu-H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func>
                      <m:r>
                        <a:rPr lang="hu-HU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…,</m:t>
                      </m:r>
                      <m:func>
                        <m:funcPr>
                          <m:ctrlPr>
                            <a:rPr lang="hu-HU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hu-HU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hu-HU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hu-HU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hu-HU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hu-HU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  <m:sup>
                                  <m:r>
                                    <a:rPr lang="hu-HU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bSup>
                              <m:r>
                                <a:rPr lang="hu-HU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func>
                      <m:r>
                        <a:rPr lang="hu-HU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HU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8A3D4E4-CE94-DB1F-BD8B-80DE166228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284" y="5873713"/>
                <a:ext cx="5243871" cy="627992"/>
              </a:xfrm>
              <a:prstGeom prst="rect">
                <a:avLst/>
              </a:prstGeom>
              <a:blipFill>
                <a:blip r:embed="rId10"/>
                <a:stretch>
                  <a:fillRect l="-1208" r="-1208"/>
                </a:stretch>
              </a:blipFill>
            </p:spPr>
            <p:txBody>
              <a:bodyPr/>
              <a:lstStyle/>
              <a:p>
                <a:r>
                  <a:rPr lang="en-H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D759EB4-6062-E9EB-9189-95006860EE92}"/>
                  </a:ext>
                </a:extLst>
              </p:cNvPr>
              <p:cNvSpPr txBox="1"/>
              <p:nvPr/>
            </p:nvSpPr>
            <p:spPr>
              <a:xfrm>
                <a:off x="6041243" y="6049209"/>
                <a:ext cx="113268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u-HU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r>
                        <a:rPr lang="hu-HU" b="0" i="1" smtClean="0"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hu-HU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hu-HU" b="0" i="1" smtClean="0">
                              <a:latin typeface="Cambria Math" panose="02040503050406030204" pitchFamily="18" charset="0"/>
                            </a:rPr>
                            <m:t>𝐿𝑚𝑑</m:t>
                          </m:r>
                        </m:e>
                      </m:d>
                    </m:oMath>
                  </m:oMathPara>
                </a14:m>
                <a:endParaRPr lang="en-HU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D759EB4-6062-E9EB-9189-95006860EE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1243" y="6049209"/>
                <a:ext cx="1132682" cy="276999"/>
              </a:xfrm>
              <a:prstGeom prst="rect">
                <a:avLst/>
              </a:prstGeom>
              <a:blipFill>
                <a:blip r:embed="rId11"/>
                <a:stretch>
                  <a:fillRect l="-2222" b="-13043"/>
                </a:stretch>
              </a:blipFill>
            </p:spPr>
            <p:txBody>
              <a:bodyPr/>
              <a:lstStyle/>
              <a:p>
                <a:r>
                  <a:rPr lang="en-H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928409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B267F-FD55-49A7-921F-FAE46DE37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065451"/>
          </a:xfrm>
        </p:spPr>
        <p:txBody>
          <a:bodyPr>
            <a:normAutofit/>
          </a:bodyPr>
          <a:lstStyle/>
          <a:p>
            <a:pPr algn="ctr"/>
            <a:r>
              <a:rPr lang="en-HU" dirty="0">
                <a:solidFill>
                  <a:schemeClr val="tx1"/>
                </a:solidFill>
              </a:rPr>
              <a:t>CNN vs ViT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F4852D-6BBB-7001-34AD-2620BF9CAB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504" y="1675051"/>
            <a:ext cx="9905998" cy="3581401"/>
          </a:xfrm>
        </p:spPr>
        <p:txBody>
          <a:bodyPr anchor="t">
            <a:normAutofit/>
          </a:bodyPr>
          <a:lstStyle/>
          <a:p>
            <a:r>
              <a:rPr lang="en-HU" dirty="0"/>
              <a:t>Több adat, lassabb tanulás</a:t>
            </a:r>
          </a:p>
          <a:p>
            <a:pPr lvl="1"/>
            <a:r>
              <a:rPr lang="en-HU" dirty="0"/>
              <a:t>Nincs induktív bias</a:t>
            </a:r>
          </a:p>
          <a:p>
            <a:r>
              <a:rPr lang="en-HU" dirty="0"/>
              <a:t>Swin Transformer</a:t>
            </a:r>
          </a:p>
          <a:p>
            <a:pPr lvl="1"/>
            <a:r>
              <a:rPr lang="en-HU" dirty="0"/>
              <a:t>Jobb speed/acc tradeoff</a:t>
            </a:r>
          </a:p>
          <a:p>
            <a:pPr lvl="1"/>
            <a:r>
              <a:rPr lang="en-HU" dirty="0"/>
              <a:t>Általában is jobb acc</a:t>
            </a:r>
          </a:p>
          <a:p>
            <a:pPr lvl="1"/>
            <a:r>
              <a:rPr lang="en-HU" dirty="0"/>
              <a:t>Class, Det, Semseg</a:t>
            </a:r>
          </a:p>
          <a:p>
            <a:r>
              <a:rPr lang="en-HU" dirty="0"/>
              <a:t>De…</a:t>
            </a:r>
          </a:p>
        </p:txBody>
      </p:sp>
      <p:pic>
        <p:nvPicPr>
          <p:cNvPr id="19458" name="Picture 2">
            <a:extLst>
              <a:ext uri="{FF2B5EF4-FFF2-40B4-BE49-F238E27FC236}">
                <a16:creationId xmlns:a16="http://schemas.microsoft.com/office/drawing/2014/main" id="{77E1EE2A-79F0-9787-E1ED-4FE67013E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7395" y="2272911"/>
            <a:ext cx="6372495" cy="2695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A1AB99-BC31-6E5B-3EAA-B7F579E10A98}"/>
              </a:ext>
            </a:extLst>
          </p:cNvPr>
          <p:cNvSpPr txBox="1"/>
          <p:nvPr/>
        </p:nvSpPr>
        <p:spPr>
          <a:xfrm>
            <a:off x="6272250" y="4968775"/>
            <a:ext cx="38080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U" sz="1000" dirty="0"/>
              <a:t>source: </a:t>
            </a:r>
            <a:r>
              <a:rPr lang="en-GB" sz="1000" dirty="0"/>
              <a:t>https://</a:t>
            </a:r>
            <a:r>
              <a:rPr lang="en-GB" sz="1000" dirty="0" err="1"/>
              <a:t>arxiv.org</a:t>
            </a:r>
            <a:r>
              <a:rPr lang="en-GB" sz="1000" dirty="0"/>
              <a:t>/abs/2101.11986</a:t>
            </a:r>
            <a:endParaRPr lang="en-HU" sz="1000" dirty="0"/>
          </a:p>
        </p:txBody>
      </p:sp>
    </p:spTree>
    <p:extLst>
      <p:ext uri="{BB962C8B-B14F-4D97-AF65-F5344CB8AC3E}">
        <p14:creationId xmlns:p14="http://schemas.microsoft.com/office/powerpoint/2010/main" val="24571212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B267F-FD55-49A7-921F-FAE46DE37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065451"/>
          </a:xfrm>
        </p:spPr>
        <p:txBody>
          <a:bodyPr>
            <a:normAutofit/>
          </a:bodyPr>
          <a:lstStyle/>
          <a:p>
            <a:pPr algn="ctr"/>
            <a:r>
              <a:rPr lang="en-HU" dirty="0">
                <a:solidFill>
                  <a:schemeClr val="tx1"/>
                </a:solidFill>
              </a:rPr>
              <a:t>ConvNext Strikes Back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F4852D-6BBB-7001-34AD-2620BF9CAB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504" y="1591921"/>
            <a:ext cx="4054041" cy="3581401"/>
          </a:xfrm>
        </p:spPr>
        <p:txBody>
          <a:bodyPr anchor="t">
            <a:normAutofit/>
          </a:bodyPr>
          <a:lstStyle/>
          <a:p>
            <a:r>
              <a:rPr lang="en-HU" dirty="0"/>
              <a:t>Miért is jobb a ViT?</a:t>
            </a:r>
          </a:p>
          <a:p>
            <a:pPr lvl="1"/>
            <a:r>
              <a:rPr lang="en-HU" dirty="0"/>
              <a:t>A probléma amit megold NLP/Sorozat specifikus</a:t>
            </a:r>
          </a:p>
          <a:p>
            <a:pPr lvl="1"/>
            <a:r>
              <a:rPr lang="en-HU" dirty="0"/>
              <a:t>A látásban inkább behoz problémákat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186868F-7798-DDFC-4B32-2625914FDE26}"/>
              </a:ext>
            </a:extLst>
          </p:cNvPr>
          <p:cNvSpPr txBox="1">
            <a:spLocks/>
          </p:cNvSpPr>
          <p:nvPr/>
        </p:nvSpPr>
        <p:spPr>
          <a:xfrm>
            <a:off x="7939736" y="1675051"/>
            <a:ext cx="4054041" cy="358140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HU" dirty="0"/>
              <a:t>ConvNext</a:t>
            </a:r>
          </a:p>
          <a:p>
            <a:pPr lvl="1"/>
            <a:r>
              <a:rPr lang="en-HU" dirty="0"/>
              <a:t>Fully convolutional</a:t>
            </a:r>
          </a:p>
          <a:p>
            <a:pPr lvl="1"/>
            <a:r>
              <a:rPr lang="en-HU" dirty="0"/>
              <a:t>Modern architektúra</a:t>
            </a:r>
          </a:p>
          <a:p>
            <a:pPr lvl="2"/>
            <a:r>
              <a:rPr lang="en-HU" dirty="0"/>
              <a:t>Patchify Stem</a:t>
            </a:r>
          </a:p>
          <a:p>
            <a:pPr lvl="2"/>
            <a:r>
              <a:rPr lang="en-HU" dirty="0"/>
              <a:t>Depthwise Conv</a:t>
            </a:r>
          </a:p>
          <a:p>
            <a:pPr lvl="2"/>
            <a:r>
              <a:rPr lang="en-HU" dirty="0"/>
              <a:t>Nagy kernel</a:t>
            </a:r>
          </a:p>
          <a:p>
            <a:pPr lvl="2"/>
            <a:r>
              <a:rPr lang="en-HU" dirty="0"/>
              <a:t>Inverz Bottleneck</a:t>
            </a:r>
          </a:p>
          <a:p>
            <a:pPr lvl="2"/>
            <a:r>
              <a:rPr lang="en-HU" dirty="0"/>
              <a:t>GELU Aktiváció</a:t>
            </a:r>
          </a:p>
          <a:p>
            <a:pPr lvl="2"/>
            <a:r>
              <a:rPr lang="en-HU" dirty="0"/>
              <a:t>LayerNorm</a:t>
            </a:r>
          </a:p>
        </p:txBody>
      </p:sp>
      <p:pic>
        <p:nvPicPr>
          <p:cNvPr id="21506" name="Picture 2">
            <a:extLst>
              <a:ext uri="{FF2B5EF4-FFF2-40B4-BE49-F238E27FC236}">
                <a16:creationId xmlns:a16="http://schemas.microsoft.com/office/drawing/2014/main" id="{A4625B75-F02A-34C8-F1B8-328997144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72" y="3465751"/>
            <a:ext cx="7952509" cy="337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982B6E-451A-DBD9-BCD5-1462A84B9FB1}"/>
              </a:ext>
            </a:extLst>
          </p:cNvPr>
          <p:cNvSpPr txBox="1"/>
          <p:nvPr/>
        </p:nvSpPr>
        <p:spPr>
          <a:xfrm>
            <a:off x="1399308" y="6611779"/>
            <a:ext cx="38080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U" sz="1000" dirty="0"/>
              <a:t>source: </a:t>
            </a:r>
            <a:r>
              <a:rPr lang="en-GB" sz="1000" dirty="0"/>
              <a:t>https://</a:t>
            </a:r>
            <a:r>
              <a:rPr lang="en-GB" sz="1000" dirty="0" err="1"/>
              <a:t>arxiv.org</a:t>
            </a:r>
            <a:r>
              <a:rPr lang="en-GB" sz="1000" dirty="0"/>
              <a:t>/abs/2201.03545</a:t>
            </a:r>
            <a:endParaRPr lang="en-HU" sz="1000" dirty="0"/>
          </a:p>
        </p:txBody>
      </p:sp>
    </p:spTree>
    <p:extLst>
      <p:ext uri="{BB962C8B-B14F-4D97-AF65-F5344CB8AC3E}">
        <p14:creationId xmlns:p14="http://schemas.microsoft.com/office/powerpoint/2010/main" val="7732258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B267F-FD55-49A7-921F-FAE46DE37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065451"/>
          </a:xfrm>
        </p:spPr>
        <p:txBody>
          <a:bodyPr>
            <a:normAutofit/>
          </a:bodyPr>
          <a:lstStyle/>
          <a:p>
            <a:pPr algn="ctr"/>
            <a:r>
              <a:rPr lang="en-HU" dirty="0">
                <a:solidFill>
                  <a:schemeClr val="tx1"/>
                </a:solidFill>
              </a:rPr>
              <a:t>EreDet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F4852D-6BBB-7001-34AD-2620BF9CAB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1916612"/>
            <a:ext cx="9905998" cy="3124201"/>
          </a:xfrm>
        </p:spPr>
        <p:txBody>
          <a:bodyPr anchor="t">
            <a:normAutofit lnSpcReduction="10000"/>
          </a:bodyPr>
          <a:lstStyle/>
          <a:p>
            <a:r>
              <a:rPr lang="en-HU" dirty="0"/>
              <a:t>NLP</a:t>
            </a:r>
          </a:p>
          <a:p>
            <a:pPr lvl="1"/>
            <a:r>
              <a:rPr lang="en-HU" dirty="0"/>
              <a:t>Sorozatok</a:t>
            </a:r>
          </a:p>
          <a:p>
            <a:pPr lvl="1"/>
            <a:r>
              <a:rPr lang="en-HU" dirty="0"/>
              <a:t>Hosszútávú összefüggések és kontextus</a:t>
            </a:r>
          </a:p>
          <a:p>
            <a:pPr lvl="1"/>
            <a:r>
              <a:rPr lang="en-HU" dirty="0"/>
              <a:t>LSTM</a:t>
            </a:r>
          </a:p>
          <a:p>
            <a:r>
              <a:rPr lang="en-HU" dirty="0"/>
              <a:t>Probléma:</a:t>
            </a:r>
          </a:p>
          <a:p>
            <a:pPr lvl="1"/>
            <a:r>
              <a:rPr lang="en-HU" dirty="0"/>
              <a:t>Vanishing gradients</a:t>
            </a:r>
          </a:p>
          <a:p>
            <a:r>
              <a:rPr lang="en-HU" dirty="0"/>
              <a:t>Megoldás:</a:t>
            </a:r>
          </a:p>
          <a:p>
            <a:pPr lvl="1"/>
            <a:r>
              <a:rPr lang="en-HU" dirty="0"/>
              <a:t>Szekvenciális -&gt; Párhuzamos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72C4BF-E747-A581-950A-1B31D1DC5AE2}"/>
              </a:ext>
            </a:extLst>
          </p:cNvPr>
          <p:cNvSpPr/>
          <p:nvPr/>
        </p:nvSpPr>
        <p:spPr>
          <a:xfrm>
            <a:off x="6739544" y="3015187"/>
            <a:ext cx="4663440" cy="2651760"/>
          </a:xfrm>
          <a:prstGeom prst="rect">
            <a:avLst/>
          </a:prstGeom>
          <a:solidFill>
            <a:srgbClr val="99FF66"/>
          </a:solidFill>
          <a:ln w="0">
            <a:solidFill>
              <a:srgbClr val="99FF66"/>
            </a:solidFill>
            <a:prstDash val="solid"/>
            <a:tailEnd type="arrow"/>
          </a:ln>
        </p:spPr>
        <p:txBody>
          <a:bodyPr wrap="none" lIns="90000" tIns="45000" rIns="90000" bIns="4500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hu-HU" sz="1800" b="0" i="0" u="none" strike="noStrike" kern="1200">
              <a:ln>
                <a:noFill/>
              </a:ln>
              <a:solidFill>
                <a:srgbClr val="FFFFFF"/>
              </a:solidFill>
              <a:latin typeface="Times New Roman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5" name="Straight Connector 4">
            <a:extLst>
              <a:ext uri="{FF2B5EF4-FFF2-40B4-BE49-F238E27FC236}">
                <a16:creationId xmlns:a16="http://schemas.microsoft.com/office/drawing/2014/main" id="{7E5450E9-D64A-69AA-08DC-1C627DA1056A}"/>
              </a:ext>
            </a:extLst>
          </p:cNvPr>
          <p:cNvSpPr/>
          <p:nvPr/>
        </p:nvSpPr>
        <p:spPr>
          <a:xfrm>
            <a:off x="6465224" y="3380947"/>
            <a:ext cx="1463040" cy="0"/>
          </a:xfrm>
          <a:prstGeom prst="line">
            <a:avLst/>
          </a:prstGeom>
          <a:noFill/>
          <a:ln w="18360">
            <a:solidFill>
              <a:srgbClr val="FF3333"/>
            </a:solidFill>
            <a:prstDash val="solid"/>
            <a:tailEnd type="arrow"/>
          </a:ln>
        </p:spPr>
        <p:txBody>
          <a:bodyPr wrap="none" lIns="99000" tIns="54000" rIns="99000" bIns="54000" anchor="ctr" compatLnSpc="0"/>
          <a:lstStyle/>
          <a:p>
            <a:pPr lvl="0" algn="ctr" hangingPunct="0">
              <a:buNone/>
              <a:tabLst/>
            </a:pPr>
            <a:endParaRPr lang="hu-HU" sz="2400" baseline="-25000" dirty="0">
              <a:solidFill>
                <a:srgbClr val="000000"/>
              </a:solidFill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799F2A7-FCE6-F15D-40EE-545F49340BD2}"/>
              </a:ext>
            </a:extLst>
          </p:cNvPr>
          <p:cNvSpPr/>
          <p:nvPr/>
        </p:nvSpPr>
        <p:spPr>
          <a:xfrm>
            <a:off x="7928264" y="3234067"/>
            <a:ext cx="274320" cy="274320"/>
          </a:xfrm>
          <a:prstGeom prst="rect">
            <a:avLst/>
          </a:prstGeom>
          <a:solidFill>
            <a:srgbClr val="FF3333"/>
          </a:solidFill>
          <a:ln w="18360">
            <a:solidFill>
              <a:srgbClr val="FF3333"/>
            </a:solidFill>
            <a:prstDash val="solid"/>
            <a:tailEnd type="arrow"/>
          </a:ln>
        </p:spPr>
        <p:txBody>
          <a:bodyPr wrap="none" lIns="99000" tIns="54000" rIns="99000" bIns="54000" anchor="ctr" anchorCtr="0" compatLnSpc="0"/>
          <a:lstStyle/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hu-HU" sz="1800" b="0" i="0" u="none" strike="noStrike" kern="120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Droid Sans Fallback" pitchFamily="2"/>
                <a:cs typeface="FreeSans" pitchFamily="2"/>
              </a:rPr>
              <a:t>*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1B80A7-1B96-F98A-BDBF-D3DE712458F4}"/>
              </a:ext>
            </a:extLst>
          </p:cNvPr>
          <p:cNvSpPr/>
          <p:nvPr/>
        </p:nvSpPr>
        <p:spPr>
          <a:xfrm>
            <a:off x="9199784" y="3234067"/>
            <a:ext cx="274320" cy="274320"/>
          </a:xfrm>
          <a:prstGeom prst="rect">
            <a:avLst/>
          </a:prstGeom>
          <a:solidFill>
            <a:srgbClr val="FF3333"/>
          </a:solidFill>
          <a:ln w="18360">
            <a:solidFill>
              <a:srgbClr val="FF3333"/>
            </a:solidFill>
            <a:prstDash val="solid"/>
            <a:tailEnd type="arrow"/>
          </a:ln>
        </p:spPr>
        <p:txBody>
          <a:bodyPr wrap="none" lIns="99000" tIns="54000" rIns="99000" bIns="54000" anchor="ctr" anchorCtr="0" compatLnSpc="0"/>
          <a:lstStyle/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hu-HU" sz="1800" b="0" i="0" u="none" strike="noStrike" kern="120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Droid Sans Fallback" pitchFamily="2"/>
                <a:cs typeface="FreeSans" pitchFamily="2"/>
              </a:rPr>
              <a:t>+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3A4D66-C568-623C-A0F0-F5DE033E5688}"/>
              </a:ext>
            </a:extLst>
          </p:cNvPr>
          <p:cNvSpPr/>
          <p:nvPr/>
        </p:nvSpPr>
        <p:spPr>
          <a:xfrm>
            <a:off x="7712264" y="4879987"/>
            <a:ext cx="692640" cy="274320"/>
          </a:xfrm>
          <a:prstGeom prst="rect">
            <a:avLst/>
          </a:prstGeom>
          <a:solidFill>
            <a:srgbClr val="FF3333"/>
          </a:solidFill>
          <a:ln w="18360">
            <a:solidFill>
              <a:srgbClr val="FF3333"/>
            </a:solidFill>
            <a:prstDash val="solid"/>
            <a:tailEnd type="arrow"/>
          </a:ln>
        </p:spPr>
        <p:txBody>
          <a:bodyPr wrap="none" lIns="99000" tIns="54000" rIns="99000" bIns="54000" anchor="ctr" anchorCtr="0" compatLnSpc="0"/>
          <a:lstStyle/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hu-HU" sz="1800" b="0" i="0" u="none" strike="noStrike" kern="120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Droid Sans Fallback" pitchFamily="2"/>
                <a:cs typeface="FreeSans" pitchFamily="2"/>
              </a:rPr>
              <a:t>Concat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CC9013E-23CB-9E4B-A02F-CC9FE00CA804}"/>
              </a:ext>
            </a:extLst>
          </p:cNvPr>
          <p:cNvSpPr/>
          <p:nvPr/>
        </p:nvSpPr>
        <p:spPr>
          <a:xfrm>
            <a:off x="7928264" y="4242067"/>
            <a:ext cx="274320" cy="274320"/>
          </a:xfrm>
          <a:prstGeom prst="rect">
            <a:avLst/>
          </a:prstGeom>
          <a:solidFill>
            <a:srgbClr val="FF3333"/>
          </a:solidFill>
          <a:ln w="18360">
            <a:solidFill>
              <a:srgbClr val="FF3333"/>
            </a:solidFill>
            <a:prstDash val="solid"/>
            <a:tailEnd type="arrow"/>
          </a:ln>
        </p:spPr>
        <p:txBody>
          <a:bodyPr wrap="none" lIns="99000" tIns="54000" rIns="99000" bIns="54000" anchor="ctr" anchorCtr="0" compatLnSpc="0"/>
          <a:lstStyle/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hu-HU" sz="1800" b="0" i="0" u="none" strike="noStrike" kern="1200" dirty="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Droid Sans Fallback" pitchFamily="2"/>
                <a:cs typeface="FreeSans" pitchFamily="2"/>
              </a:rPr>
              <a:t>x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0DD88FD-C6D8-65D1-7D3B-71AD18FFD6F9}"/>
              </a:ext>
            </a:extLst>
          </p:cNvPr>
          <p:cNvSpPr/>
          <p:nvPr/>
        </p:nvSpPr>
        <p:spPr>
          <a:xfrm>
            <a:off x="9202663" y="3863346"/>
            <a:ext cx="274320" cy="274320"/>
          </a:xfrm>
          <a:prstGeom prst="rect">
            <a:avLst/>
          </a:prstGeom>
          <a:solidFill>
            <a:srgbClr val="FF3333"/>
          </a:solidFill>
          <a:ln w="18360">
            <a:solidFill>
              <a:srgbClr val="FF3333"/>
            </a:solidFill>
            <a:prstDash val="solid"/>
            <a:tailEnd type="arrow"/>
          </a:ln>
        </p:spPr>
        <p:txBody>
          <a:bodyPr wrap="none" lIns="99000" tIns="54000" rIns="99000" bIns="54000" anchor="ctr" anchorCtr="0" compatLnSpc="0"/>
          <a:lstStyle/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hu-HU" sz="1800" b="0" i="0" u="none" strike="noStrike" kern="120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Droid Sans Fallback" pitchFamily="2"/>
                <a:cs typeface="FreeSans" pitchFamily="2"/>
              </a:rPr>
              <a:t>*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B55E3AE-C3A9-5EC2-1515-B727542478EC}"/>
              </a:ext>
            </a:extLst>
          </p:cNvPr>
          <p:cNvSpPr/>
          <p:nvPr/>
        </p:nvSpPr>
        <p:spPr>
          <a:xfrm>
            <a:off x="10214264" y="4938306"/>
            <a:ext cx="274320" cy="274320"/>
          </a:xfrm>
          <a:prstGeom prst="rect">
            <a:avLst/>
          </a:prstGeom>
          <a:solidFill>
            <a:srgbClr val="FF3333"/>
          </a:solidFill>
          <a:ln w="18360">
            <a:solidFill>
              <a:srgbClr val="FF3333"/>
            </a:solidFill>
            <a:prstDash val="solid"/>
            <a:tailEnd type="arrow"/>
          </a:ln>
        </p:spPr>
        <p:txBody>
          <a:bodyPr wrap="none" lIns="99000" tIns="54000" rIns="99000" bIns="54000" anchor="ctr" anchorCtr="0" compatLnSpc="0"/>
          <a:lstStyle/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hu-HU" sz="1800" b="0" i="0" u="none" strike="noStrike" kern="120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Droid Sans Fallback" pitchFamily="2"/>
                <a:cs typeface="FreeSans" pitchFamily="2"/>
              </a:rPr>
              <a:t>*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0DB7F3-683B-57A6-23EB-49213B4737C2}"/>
              </a:ext>
            </a:extLst>
          </p:cNvPr>
          <p:cNvSpPr/>
          <p:nvPr/>
        </p:nvSpPr>
        <p:spPr>
          <a:xfrm>
            <a:off x="9978824" y="4203907"/>
            <a:ext cx="692640" cy="274320"/>
          </a:xfrm>
          <a:prstGeom prst="rect">
            <a:avLst/>
          </a:prstGeom>
          <a:solidFill>
            <a:srgbClr val="FF3333"/>
          </a:solidFill>
          <a:ln w="18360">
            <a:solidFill>
              <a:srgbClr val="FF3333"/>
            </a:solidFill>
            <a:prstDash val="solid"/>
            <a:tailEnd type="arrow"/>
          </a:ln>
        </p:spPr>
        <p:txBody>
          <a:bodyPr wrap="none" lIns="99000" tIns="54000" rIns="99000" bIns="54000" anchor="ctr" anchorCtr="0" compatLnSpc="0"/>
          <a:lstStyle/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hu-HU" sz="1800" b="0" i="0" u="none" strike="noStrike" kern="120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Droid Sans Fallback" pitchFamily="2"/>
                <a:cs typeface="FreeSans" pitchFamily="2"/>
              </a:rPr>
              <a:t>tanh</a:t>
            </a:r>
          </a:p>
        </p:txBody>
      </p:sp>
      <p:sp>
        <p:nvSpPr>
          <p:cNvPr id="15" name="Straight Connector 14">
            <a:extLst>
              <a:ext uri="{FF2B5EF4-FFF2-40B4-BE49-F238E27FC236}">
                <a16:creationId xmlns:a16="http://schemas.microsoft.com/office/drawing/2014/main" id="{7705D7A6-F704-A3F1-D3CF-F7A2F9668F39}"/>
              </a:ext>
            </a:extLst>
          </p:cNvPr>
          <p:cNvSpPr/>
          <p:nvPr/>
        </p:nvSpPr>
        <p:spPr>
          <a:xfrm>
            <a:off x="8202584" y="3380947"/>
            <a:ext cx="997200" cy="0"/>
          </a:xfrm>
          <a:prstGeom prst="line">
            <a:avLst/>
          </a:prstGeom>
          <a:noFill/>
          <a:ln w="18360">
            <a:solidFill>
              <a:srgbClr val="FF3333"/>
            </a:solidFill>
            <a:prstDash val="solid"/>
            <a:tailEnd type="arrow"/>
          </a:ln>
        </p:spPr>
        <p:txBody>
          <a:bodyPr wrap="none" lIns="99000" tIns="54000" rIns="99000" bIns="54000" anchor="ctr" compatLnSpc="0"/>
          <a:lstStyle/>
          <a:p>
            <a:pPr lvl="0" hangingPunct="0">
              <a:buNone/>
              <a:tabLst/>
            </a:pPr>
            <a:endParaRPr lang="hu-HU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16" name="Straight Connector 15">
            <a:extLst>
              <a:ext uri="{FF2B5EF4-FFF2-40B4-BE49-F238E27FC236}">
                <a16:creationId xmlns:a16="http://schemas.microsoft.com/office/drawing/2014/main" id="{DB451E80-D3DB-C00F-5AE0-9F1D0CAEAD6D}"/>
              </a:ext>
            </a:extLst>
          </p:cNvPr>
          <p:cNvSpPr/>
          <p:nvPr/>
        </p:nvSpPr>
        <p:spPr>
          <a:xfrm>
            <a:off x="9474104" y="3380947"/>
            <a:ext cx="2203200" cy="0"/>
          </a:xfrm>
          <a:prstGeom prst="line">
            <a:avLst/>
          </a:prstGeom>
          <a:noFill/>
          <a:ln w="18360">
            <a:solidFill>
              <a:srgbClr val="FF3333"/>
            </a:solidFill>
            <a:prstDash val="solid"/>
            <a:tailEnd type="arrow"/>
          </a:ln>
        </p:spPr>
        <p:txBody>
          <a:bodyPr wrap="none" lIns="99000" tIns="54000" rIns="99000" bIns="54000" anchor="ctr" compatLnSpc="0"/>
          <a:lstStyle/>
          <a:p>
            <a:pPr lvl="0" algn="ctr" hangingPunct="0">
              <a:buNone/>
              <a:tabLst/>
            </a:pPr>
            <a:endParaRPr lang="hu-HU" sz="2400" baseline="-25000" dirty="0">
              <a:solidFill>
                <a:srgbClr val="000000"/>
              </a:solidFill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17" name="Straight Connector 16">
            <a:extLst>
              <a:ext uri="{FF2B5EF4-FFF2-40B4-BE49-F238E27FC236}">
                <a16:creationId xmlns:a16="http://schemas.microsoft.com/office/drawing/2014/main" id="{B9FC1FED-B8BE-AD13-EB19-BB6BBA2FF026}"/>
              </a:ext>
            </a:extLst>
          </p:cNvPr>
          <p:cNvSpPr/>
          <p:nvPr/>
        </p:nvSpPr>
        <p:spPr>
          <a:xfrm>
            <a:off x="6465224" y="4386787"/>
            <a:ext cx="1463040" cy="0"/>
          </a:xfrm>
          <a:prstGeom prst="line">
            <a:avLst/>
          </a:prstGeom>
          <a:noFill/>
          <a:ln w="18360">
            <a:solidFill>
              <a:srgbClr val="FF3333"/>
            </a:solidFill>
            <a:prstDash val="solid"/>
            <a:tailEnd type="arrow"/>
          </a:ln>
        </p:spPr>
        <p:txBody>
          <a:bodyPr wrap="none" lIns="99000" tIns="54000" rIns="99000" bIns="54000" anchor="ctr" compatLnSpc="0"/>
          <a:lstStyle/>
          <a:p>
            <a:pPr lvl="0" algn="ctr" hangingPunct="0">
              <a:buNone/>
              <a:tabLst/>
            </a:pPr>
            <a:endParaRPr lang="hu-HU" sz="2400" dirty="0">
              <a:solidFill>
                <a:srgbClr val="000000"/>
              </a:solidFill>
              <a:latin typeface="Times New Roman" pitchFamily="18"/>
              <a:ea typeface="Arial Unicode MS" pitchFamily="2"/>
              <a:cs typeface="Tahoma" pitchFamily="2"/>
            </a:endParaRPr>
          </a:p>
          <a:p>
            <a:pPr lvl="0" algn="ctr" hangingPunct="0">
              <a:buNone/>
              <a:tabLst/>
            </a:pPr>
            <a:endParaRPr lang="hu-HU" sz="2400" dirty="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18" name="Straight Connector 17">
            <a:extLst>
              <a:ext uri="{FF2B5EF4-FFF2-40B4-BE49-F238E27FC236}">
                <a16:creationId xmlns:a16="http://schemas.microsoft.com/office/drawing/2014/main" id="{D90665A5-5CB4-0403-013D-E9A8D102212A}"/>
              </a:ext>
            </a:extLst>
          </p:cNvPr>
          <p:cNvSpPr/>
          <p:nvPr/>
        </p:nvSpPr>
        <p:spPr>
          <a:xfrm>
            <a:off x="6465224" y="5026867"/>
            <a:ext cx="1247040" cy="0"/>
          </a:xfrm>
          <a:prstGeom prst="line">
            <a:avLst/>
          </a:prstGeom>
          <a:noFill/>
          <a:ln w="18360">
            <a:solidFill>
              <a:srgbClr val="FF3333"/>
            </a:solidFill>
            <a:prstDash val="solid"/>
            <a:tailEnd type="arrow"/>
          </a:ln>
        </p:spPr>
        <p:txBody>
          <a:bodyPr wrap="none" lIns="99000" tIns="54000" rIns="99000" bIns="54000" anchor="ctr" compatLnSpc="0"/>
          <a:lstStyle/>
          <a:p>
            <a:pPr lvl="0" algn="ctr" hangingPunct="0">
              <a:buNone/>
              <a:tabLst/>
            </a:pPr>
            <a:endParaRPr lang="hu-HU" sz="2400" baseline="-25000" dirty="0">
              <a:solidFill>
                <a:srgbClr val="000000"/>
              </a:solidFill>
              <a:latin typeface="Times New Roman" pitchFamily="18"/>
              <a:ea typeface="Arial Unicode MS" pitchFamily="2"/>
              <a:cs typeface="Tahoma" pitchFamily="2"/>
            </a:endParaRPr>
          </a:p>
          <a:p>
            <a:pPr lvl="0" algn="ctr" hangingPunct="0">
              <a:buNone/>
              <a:tabLst/>
            </a:pPr>
            <a:endParaRPr lang="hu-HU" sz="2400" baseline="-25000" dirty="0">
              <a:solidFill>
                <a:srgbClr val="000000"/>
              </a:solidFill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19" name="Straight Connector 18">
            <a:extLst>
              <a:ext uri="{FF2B5EF4-FFF2-40B4-BE49-F238E27FC236}">
                <a16:creationId xmlns:a16="http://schemas.microsoft.com/office/drawing/2014/main" id="{B91A040D-00FC-0448-8FA1-41AF69A319B8}"/>
              </a:ext>
            </a:extLst>
          </p:cNvPr>
          <p:cNvSpPr/>
          <p:nvPr/>
        </p:nvSpPr>
        <p:spPr>
          <a:xfrm flipV="1">
            <a:off x="8075144" y="5154307"/>
            <a:ext cx="0" cy="786960"/>
          </a:xfrm>
          <a:prstGeom prst="line">
            <a:avLst/>
          </a:prstGeom>
          <a:noFill/>
          <a:ln w="18360">
            <a:solidFill>
              <a:srgbClr val="FF3333"/>
            </a:solidFill>
            <a:prstDash val="solid"/>
            <a:tailEnd type="arrow"/>
          </a:ln>
        </p:spPr>
        <p:txBody>
          <a:bodyPr wrap="none" lIns="99000" tIns="54000" rIns="99000" bIns="54000" anchor="ctr" compatLnSpc="0"/>
          <a:lstStyle/>
          <a:p>
            <a:pPr lvl="0" algn="ctr" hangingPunct="0">
              <a:buNone/>
              <a:tabLst/>
            </a:pPr>
            <a:endParaRPr lang="hu-HU" sz="2400" baseline="-25000" dirty="0">
              <a:solidFill>
                <a:srgbClr val="000000"/>
              </a:solidFill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20" name="Straight Connector 19">
            <a:extLst>
              <a:ext uri="{FF2B5EF4-FFF2-40B4-BE49-F238E27FC236}">
                <a16:creationId xmlns:a16="http://schemas.microsoft.com/office/drawing/2014/main" id="{812BC6BB-0F79-4811-5E10-64F0D78EAA59}"/>
              </a:ext>
            </a:extLst>
          </p:cNvPr>
          <p:cNvSpPr/>
          <p:nvPr/>
        </p:nvSpPr>
        <p:spPr>
          <a:xfrm flipV="1">
            <a:off x="8075144" y="4516387"/>
            <a:ext cx="0" cy="363600"/>
          </a:xfrm>
          <a:prstGeom prst="line">
            <a:avLst/>
          </a:prstGeom>
          <a:noFill/>
          <a:ln w="18360">
            <a:solidFill>
              <a:srgbClr val="FF3333"/>
            </a:solidFill>
            <a:prstDash val="solid"/>
            <a:tailEnd type="arrow"/>
          </a:ln>
        </p:spPr>
        <p:txBody>
          <a:bodyPr wrap="none" lIns="99000" tIns="54000" rIns="99000" bIns="54000" anchor="ctr" compatLnSpc="0"/>
          <a:lstStyle/>
          <a:p>
            <a:pPr lvl="0" hangingPunct="0">
              <a:buNone/>
              <a:tabLst/>
            </a:pPr>
            <a:endParaRPr lang="hu-HU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21" name="Straight Connector 20">
            <a:extLst>
              <a:ext uri="{FF2B5EF4-FFF2-40B4-BE49-F238E27FC236}">
                <a16:creationId xmlns:a16="http://schemas.microsoft.com/office/drawing/2014/main" id="{1F1133E9-69CA-6526-FC1D-BD1E232B483B}"/>
              </a:ext>
            </a:extLst>
          </p:cNvPr>
          <p:cNvSpPr/>
          <p:nvPr/>
        </p:nvSpPr>
        <p:spPr>
          <a:xfrm flipV="1">
            <a:off x="9330104" y="3508387"/>
            <a:ext cx="0" cy="329759"/>
          </a:xfrm>
          <a:prstGeom prst="line">
            <a:avLst/>
          </a:prstGeom>
          <a:noFill/>
          <a:ln w="18360">
            <a:solidFill>
              <a:srgbClr val="FF3333"/>
            </a:solidFill>
            <a:prstDash val="solid"/>
            <a:tailEnd type="arrow"/>
          </a:ln>
        </p:spPr>
        <p:txBody>
          <a:bodyPr wrap="none" lIns="99000" tIns="54000" rIns="99000" bIns="54000" anchor="ctr" compatLnSpc="0"/>
          <a:lstStyle/>
          <a:p>
            <a:pPr lvl="0" hangingPunct="0">
              <a:buNone/>
              <a:tabLst/>
            </a:pPr>
            <a:endParaRPr lang="hu-HU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22" name="Straight Connector 21">
            <a:extLst>
              <a:ext uri="{FF2B5EF4-FFF2-40B4-BE49-F238E27FC236}">
                <a16:creationId xmlns:a16="http://schemas.microsoft.com/office/drawing/2014/main" id="{0144AB06-12E0-0982-5475-0FDA8B103AB5}"/>
              </a:ext>
            </a:extLst>
          </p:cNvPr>
          <p:cNvSpPr/>
          <p:nvPr/>
        </p:nvSpPr>
        <p:spPr>
          <a:xfrm flipV="1">
            <a:off x="8075144" y="3508387"/>
            <a:ext cx="0" cy="733680"/>
          </a:xfrm>
          <a:prstGeom prst="line">
            <a:avLst/>
          </a:prstGeom>
          <a:noFill/>
          <a:ln w="18360">
            <a:solidFill>
              <a:srgbClr val="FF3333"/>
            </a:solidFill>
            <a:prstDash val="solid"/>
            <a:tailEnd type="arrow"/>
          </a:ln>
        </p:spPr>
        <p:txBody>
          <a:bodyPr wrap="none" lIns="99000" tIns="54000" rIns="99000" bIns="54000" anchor="ctr" compatLnSpc="0"/>
          <a:lstStyle/>
          <a:p>
            <a:pPr lvl="0" algn="ctr" hangingPunct="0">
              <a:buNone/>
              <a:tabLst/>
            </a:pPr>
            <a:endParaRPr lang="hu-HU" sz="2400" dirty="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23" name="Straight Connector 22">
            <a:extLst>
              <a:ext uri="{FF2B5EF4-FFF2-40B4-BE49-F238E27FC236}">
                <a16:creationId xmlns:a16="http://schemas.microsoft.com/office/drawing/2014/main" id="{A3C9B059-624C-71E3-E323-0A91062E187C}"/>
              </a:ext>
            </a:extLst>
          </p:cNvPr>
          <p:cNvSpPr/>
          <p:nvPr/>
        </p:nvSpPr>
        <p:spPr>
          <a:xfrm>
            <a:off x="10305704" y="3380947"/>
            <a:ext cx="0" cy="822960"/>
          </a:xfrm>
          <a:prstGeom prst="line">
            <a:avLst/>
          </a:prstGeom>
          <a:noFill/>
          <a:ln w="18360">
            <a:solidFill>
              <a:srgbClr val="FF3333"/>
            </a:solidFill>
            <a:prstDash val="solid"/>
            <a:tailEnd type="arrow"/>
          </a:ln>
        </p:spPr>
        <p:txBody>
          <a:bodyPr wrap="none" lIns="99000" tIns="54000" rIns="99000" bIns="54000" anchor="ctr" compatLnSpc="0"/>
          <a:lstStyle/>
          <a:p>
            <a:pPr lvl="0" hangingPunct="0">
              <a:buNone/>
              <a:tabLst/>
            </a:pPr>
            <a:endParaRPr lang="hu-HU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24" name="Straight Connector 23">
            <a:extLst>
              <a:ext uri="{FF2B5EF4-FFF2-40B4-BE49-F238E27FC236}">
                <a16:creationId xmlns:a16="http://schemas.microsoft.com/office/drawing/2014/main" id="{5D160452-35AA-9B4F-FBED-ABF4B1CBAD5D}"/>
              </a:ext>
            </a:extLst>
          </p:cNvPr>
          <p:cNvSpPr/>
          <p:nvPr/>
        </p:nvSpPr>
        <p:spPr>
          <a:xfrm>
            <a:off x="10361144" y="4478227"/>
            <a:ext cx="0" cy="460079"/>
          </a:xfrm>
          <a:prstGeom prst="line">
            <a:avLst/>
          </a:prstGeom>
          <a:noFill/>
          <a:ln w="18360">
            <a:solidFill>
              <a:srgbClr val="FF3333"/>
            </a:solidFill>
            <a:prstDash val="solid"/>
            <a:tailEnd type="arrow"/>
          </a:ln>
        </p:spPr>
        <p:txBody>
          <a:bodyPr wrap="none" lIns="99000" tIns="54000" rIns="99000" bIns="54000" anchor="ctr" compatLnSpc="0"/>
          <a:lstStyle/>
          <a:p>
            <a:pPr lvl="0" hangingPunct="0">
              <a:buNone/>
              <a:tabLst/>
            </a:pPr>
            <a:endParaRPr lang="hu-HU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25" name="Straight Connector 24">
            <a:extLst>
              <a:ext uri="{FF2B5EF4-FFF2-40B4-BE49-F238E27FC236}">
                <a16:creationId xmlns:a16="http://schemas.microsoft.com/office/drawing/2014/main" id="{A77EB1C2-B171-9015-EC76-F1C7A8EF6371}"/>
              </a:ext>
            </a:extLst>
          </p:cNvPr>
          <p:cNvSpPr/>
          <p:nvPr/>
        </p:nvSpPr>
        <p:spPr>
          <a:xfrm>
            <a:off x="10488584" y="5082307"/>
            <a:ext cx="1280159" cy="0"/>
          </a:xfrm>
          <a:prstGeom prst="line">
            <a:avLst/>
          </a:prstGeom>
          <a:noFill/>
          <a:ln w="18360">
            <a:solidFill>
              <a:srgbClr val="FF3333"/>
            </a:solidFill>
            <a:prstDash val="solid"/>
            <a:tailEnd type="arrow"/>
          </a:ln>
        </p:spPr>
        <p:txBody>
          <a:bodyPr wrap="none" lIns="99000" tIns="54000" rIns="99000" bIns="54000" anchor="ctr" compatLnSpc="0"/>
          <a:lstStyle/>
          <a:p>
            <a:pPr lvl="0" algn="ctr" hangingPunct="0">
              <a:buNone/>
              <a:tabLst/>
            </a:pPr>
            <a:endParaRPr lang="hu-HU" sz="2400" baseline="-25000" dirty="0">
              <a:solidFill>
                <a:srgbClr val="000000"/>
              </a:solidFill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cxnSp>
        <p:nvCxnSpPr>
          <p:cNvPr id="26" name="Connector: Elbow 26">
            <a:extLst>
              <a:ext uri="{FF2B5EF4-FFF2-40B4-BE49-F238E27FC236}">
                <a16:creationId xmlns:a16="http://schemas.microsoft.com/office/drawing/2014/main" id="{1796DBCE-8D28-4182-95FD-C2D039FD8AA1}"/>
              </a:ext>
            </a:extLst>
          </p:cNvPr>
          <p:cNvCxnSpPr>
            <a:stCxn id="11" idx="3"/>
            <a:endCxn id="13" idx="1"/>
          </p:cNvCxnSpPr>
          <p:nvPr/>
        </p:nvCxnSpPr>
        <p:spPr>
          <a:xfrm>
            <a:off x="8202584" y="4379227"/>
            <a:ext cx="2011680" cy="696239"/>
          </a:xfrm>
          <a:prstGeom prst="bentConnector3">
            <a:avLst>
              <a:gd name="adj1" fmla="val 24747"/>
            </a:avLst>
          </a:prstGeom>
          <a:noFill/>
          <a:ln w="18360">
            <a:solidFill>
              <a:srgbClr val="FF3333"/>
            </a:solidFill>
            <a:prstDash val="solid"/>
            <a:tailEnd type="arrow"/>
          </a:ln>
        </p:spPr>
      </p:cxnSp>
      <p:cxnSp>
        <p:nvCxnSpPr>
          <p:cNvPr id="27" name="Connector: Elbow 27">
            <a:extLst>
              <a:ext uri="{FF2B5EF4-FFF2-40B4-BE49-F238E27FC236}">
                <a16:creationId xmlns:a16="http://schemas.microsoft.com/office/drawing/2014/main" id="{185D058D-90F0-4FBE-8270-553A327AE854}"/>
              </a:ext>
            </a:extLst>
          </p:cNvPr>
          <p:cNvCxnSpPr>
            <a:stCxn id="11" idx="3"/>
            <a:endCxn id="12" idx="1"/>
          </p:cNvCxnSpPr>
          <p:nvPr/>
        </p:nvCxnSpPr>
        <p:spPr>
          <a:xfrm flipV="1">
            <a:off x="8202584" y="4000506"/>
            <a:ext cx="1000079" cy="378721"/>
          </a:xfrm>
          <a:prstGeom prst="bentConnector3">
            <a:avLst>
              <a:gd name="adj1" fmla="val 50000"/>
            </a:avLst>
          </a:prstGeom>
          <a:noFill/>
          <a:ln w="18360">
            <a:solidFill>
              <a:srgbClr val="FF3333"/>
            </a:solidFill>
            <a:prstDash val="solid"/>
            <a:tailEnd type="arrow"/>
          </a:ln>
        </p:spPr>
      </p:cxnSp>
      <p:cxnSp>
        <p:nvCxnSpPr>
          <p:cNvPr id="28" name="Connector: Elbow 28">
            <a:extLst>
              <a:ext uri="{FF2B5EF4-FFF2-40B4-BE49-F238E27FC236}">
                <a16:creationId xmlns:a16="http://schemas.microsoft.com/office/drawing/2014/main" id="{A8E5DC1E-B53E-AF9A-3A81-C214DE640980}"/>
              </a:ext>
            </a:extLst>
          </p:cNvPr>
          <p:cNvCxnSpPr>
            <a:stCxn id="11" idx="3"/>
            <a:endCxn id="12" idx="2"/>
          </p:cNvCxnSpPr>
          <p:nvPr/>
        </p:nvCxnSpPr>
        <p:spPr>
          <a:xfrm flipV="1">
            <a:off x="8202584" y="4137666"/>
            <a:ext cx="1137239" cy="241561"/>
          </a:xfrm>
          <a:prstGeom prst="bentConnector2">
            <a:avLst/>
          </a:prstGeom>
          <a:noFill/>
          <a:ln w="18360">
            <a:solidFill>
              <a:srgbClr val="FF3333"/>
            </a:solidFill>
            <a:prstDash val="solid"/>
            <a:tailEnd type="arrow"/>
          </a:ln>
        </p:spPr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6D4CBE3D-48C4-D35D-79DF-CB2F9846764B}"/>
              </a:ext>
            </a:extLst>
          </p:cNvPr>
          <p:cNvSpPr txBox="1"/>
          <p:nvPr/>
        </p:nvSpPr>
        <p:spPr>
          <a:xfrm>
            <a:off x="6731624" y="2923745"/>
            <a:ext cx="66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</a:t>
            </a:r>
            <a:r>
              <a:rPr lang="en-US" sz="2400" baseline="-25000" dirty="0"/>
              <a:t>t-1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139B2CC-0ECC-0276-3E6D-4DBAC38B7071}"/>
              </a:ext>
            </a:extLst>
          </p:cNvPr>
          <p:cNvSpPr txBox="1"/>
          <p:nvPr/>
        </p:nvSpPr>
        <p:spPr>
          <a:xfrm>
            <a:off x="9772544" y="2926626"/>
            <a:ext cx="66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</a:t>
            </a:r>
            <a:r>
              <a:rPr lang="en-US" sz="2400" baseline="-25000" dirty="0"/>
              <a:t>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D292E00-DEB9-B5D7-5725-2E8E063D9BB0}"/>
              </a:ext>
            </a:extLst>
          </p:cNvPr>
          <p:cNvSpPr txBox="1"/>
          <p:nvPr/>
        </p:nvSpPr>
        <p:spPr>
          <a:xfrm>
            <a:off x="10671464" y="4596675"/>
            <a:ext cx="66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</a:t>
            </a:r>
            <a:r>
              <a:rPr lang="en-US" sz="2400" baseline="-25000" dirty="0"/>
              <a:t>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B1DD194-C73B-5254-AC0B-0A6602141D94}"/>
              </a:ext>
            </a:extLst>
          </p:cNvPr>
          <p:cNvSpPr txBox="1"/>
          <p:nvPr/>
        </p:nvSpPr>
        <p:spPr>
          <a:xfrm>
            <a:off x="6751304" y="4531508"/>
            <a:ext cx="66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</a:t>
            </a:r>
            <a:r>
              <a:rPr lang="en-US" sz="2400" baseline="-25000" dirty="0"/>
              <a:t>t-1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19FEF02-BF6F-51C8-52C7-800AF9A581F5}"/>
              </a:ext>
            </a:extLst>
          </p:cNvPr>
          <p:cNvSpPr txBox="1"/>
          <p:nvPr/>
        </p:nvSpPr>
        <p:spPr>
          <a:xfrm>
            <a:off x="7536584" y="5240346"/>
            <a:ext cx="66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x</a:t>
            </a:r>
            <a:r>
              <a:rPr lang="en-US" sz="2400" baseline="-25000" dirty="0"/>
              <a:t>t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9F4BFFA-4808-3388-CEC3-210700410A73}"/>
              </a:ext>
            </a:extLst>
          </p:cNvPr>
          <p:cNvSpPr txBox="1"/>
          <p:nvPr/>
        </p:nvSpPr>
        <p:spPr>
          <a:xfrm>
            <a:off x="6863744" y="3890058"/>
            <a:ext cx="66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</a:t>
            </a:r>
            <a:endParaRPr lang="en-US" sz="2400" baseline="-250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092145E-1C0C-FA45-A483-3A4AD73F181E}"/>
              </a:ext>
            </a:extLst>
          </p:cNvPr>
          <p:cNvSpPr txBox="1"/>
          <p:nvPr/>
        </p:nvSpPr>
        <p:spPr>
          <a:xfrm>
            <a:off x="7754384" y="3614369"/>
            <a:ext cx="66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</a:t>
            </a:r>
            <a:endParaRPr lang="en-US" sz="2400" baseline="-250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096AD5D-47C8-427D-9614-D26B2AD8F291}"/>
              </a:ext>
            </a:extLst>
          </p:cNvPr>
          <p:cNvSpPr txBox="1"/>
          <p:nvPr/>
        </p:nvSpPr>
        <p:spPr>
          <a:xfrm>
            <a:off x="8657264" y="3536862"/>
            <a:ext cx="66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</a:t>
            </a:r>
            <a:endParaRPr lang="en-US" sz="2400" baseline="-250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B8C4400-FD29-E875-8C7A-FDFE7862801F}"/>
              </a:ext>
            </a:extLst>
          </p:cNvPr>
          <p:cNvSpPr txBox="1"/>
          <p:nvPr/>
        </p:nvSpPr>
        <p:spPr>
          <a:xfrm>
            <a:off x="9337664" y="4219601"/>
            <a:ext cx="66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</a:t>
            </a:r>
            <a:endParaRPr lang="en-US" sz="2400" baseline="-250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CCBD2F6-2A3C-6E14-DDA1-AA2BCABD9E66}"/>
              </a:ext>
            </a:extLst>
          </p:cNvPr>
          <p:cNvSpPr txBox="1"/>
          <p:nvPr/>
        </p:nvSpPr>
        <p:spPr>
          <a:xfrm>
            <a:off x="9270064" y="5019953"/>
            <a:ext cx="66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</a:t>
            </a:r>
            <a:endParaRPr lang="en-US" sz="2400" baseline="-25000" dirty="0"/>
          </a:p>
        </p:txBody>
      </p:sp>
    </p:spTree>
    <p:extLst>
      <p:ext uri="{BB962C8B-B14F-4D97-AF65-F5344CB8AC3E}">
        <p14:creationId xmlns:p14="http://schemas.microsoft.com/office/powerpoint/2010/main" val="6781356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B267F-FD55-49A7-921F-FAE46DE37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065451"/>
          </a:xfrm>
        </p:spPr>
        <p:txBody>
          <a:bodyPr>
            <a:normAutofit/>
          </a:bodyPr>
          <a:lstStyle/>
          <a:p>
            <a:pPr algn="ctr"/>
            <a:r>
              <a:rPr lang="en-HU" dirty="0">
                <a:solidFill>
                  <a:schemeClr val="tx1"/>
                </a:solidFill>
              </a:rPr>
              <a:t>Attention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F4852D-6BBB-7001-34AD-2620BF9CAB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1705540"/>
            <a:ext cx="4843751" cy="3124201"/>
          </a:xfrm>
        </p:spPr>
        <p:txBody>
          <a:bodyPr anchor="t">
            <a:normAutofit/>
          </a:bodyPr>
          <a:lstStyle/>
          <a:p>
            <a:r>
              <a:rPr lang="en-HU" dirty="0"/>
              <a:t>Látásban létezett már</a:t>
            </a:r>
          </a:p>
          <a:p>
            <a:pPr lvl="1"/>
            <a:r>
              <a:rPr lang="en-HU" dirty="0"/>
              <a:t>Háló figyelme a releváns részekre</a:t>
            </a:r>
          </a:p>
          <a:p>
            <a:pPr lvl="1"/>
            <a:r>
              <a:rPr lang="en-HU" dirty="0"/>
              <a:t>Spatial Attention, Channel Attention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FB68D845-5B16-47DC-F4D6-6B81E5716E4A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906898" y="3577231"/>
            <a:ext cx="5237885" cy="2424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Picture 39" descr="Qr code&#10;&#10;Description automatically generated with low confidence">
            <a:extLst>
              <a:ext uri="{FF2B5EF4-FFF2-40B4-BE49-F238E27FC236}">
                <a16:creationId xmlns:a16="http://schemas.microsoft.com/office/drawing/2014/main" id="{7EEA3B62-5190-36C6-E620-8B8ACD3B15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894" y="3045624"/>
            <a:ext cx="3489627" cy="3629212"/>
          </a:xfrm>
          <a:prstGeom prst="rect">
            <a:avLst/>
          </a:prstGeom>
        </p:spPr>
      </p:pic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1E4DACC0-9B49-400E-B02E-F8D8377F1F05}"/>
              </a:ext>
            </a:extLst>
          </p:cNvPr>
          <p:cNvSpPr txBox="1">
            <a:spLocks/>
          </p:cNvSpPr>
          <p:nvPr/>
        </p:nvSpPr>
        <p:spPr>
          <a:xfrm>
            <a:off x="5985163" y="1705540"/>
            <a:ext cx="5987831" cy="312420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HU" dirty="0"/>
              <a:t>Sorozat-attention</a:t>
            </a:r>
          </a:p>
          <a:p>
            <a:pPr lvl="1"/>
            <a:r>
              <a:rPr lang="en-HU" dirty="0"/>
              <a:t>Sorozat elemei közti relevancia</a:t>
            </a:r>
          </a:p>
          <a:p>
            <a:pPr lvl="1"/>
            <a:r>
              <a:rPr lang="en-HU" dirty="0"/>
              <a:t>Kimeneti elem a bemeneti elemek súlyozott átlaga</a:t>
            </a:r>
          </a:p>
          <a:p>
            <a:endParaRPr lang="en-H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92F4E5-4A3E-4998-166B-26F1721B4EBB}"/>
              </a:ext>
            </a:extLst>
          </p:cNvPr>
          <p:cNvSpPr txBox="1"/>
          <p:nvPr/>
        </p:nvSpPr>
        <p:spPr>
          <a:xfrm>
            <a:off x="1532225" y="6002179"/>
            <a:ext cx="38080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U" sz="1000" dirty="0"/>
              <a:t>source: </a:t>
            </a:r>
            <a:r>
              <a:rPr lang="en-GB" sz="1000" dirty="0"/>
              <a:t>https://</a:t>
            </a:r>
            <a:r>
              <a:rPr lang="en-GB" sz="1000" dirty="0" err="1"/>
              <a:t>arxiv.org</a:t>
            </a:r>
            <a:r>
              <a:rPr lang="en-GB" sz="1000" dirty="0"/>
              <a:t>/abs/1502.03044</a:t>
            </a:r>
            <a:endParaRPr lang="en-HU" sz="1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DA216B-0D03-E0D9-1F46-AF680ACCF5B8}"/>
              </a:ext>
            </a:extLst>
          </p:cNvPr>
          <p:cNvSpPr txBox="1"/>
          <p:nvPr/>
        </p:nvSpPr>
        <p:spPr>
          <a:xfrm>
            <a:off x="6967450" y="6600204"/>
            <a:ext cx="38080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U" sz="1000" dirty="0"/>
              <a:t>source: </a:t>
            </a:r>
            <a:r>
              <a:rPr lang="en-GB" sz="1000" dirty="0"/>
              <a:t>https://</a:t>
            </a:r>
            <a:r>
              <a:rPr lang="en-GB" sz="1000" dirty="0" err="1"/>
              <a:t>github.io</a:t>
            </a:r>
            <a:endParaRPr lang="en-HU" sz="1000" dirty="0"/>
          </a:p>
        </p:txBody>
      </p:sp>
    </p:spTree>
    <p:extLst>
      <p:ext uri="{BB962C8B-B14F-4D97-AF65-F5344CB8AC3E}">
        <p14:creationId xmlns:p14="http://schemas.microsoft.com/office/powerpoint/2010/main" val="18157535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B267F-FD55-49A7-921F-FAE46DE37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065451"/>
          </a:xfrm>
        </p:spPr>
        <p:txBody>
          <a:bodyPr>
            <a:normAutofit/>
          </a:bodyPr>
          <a:lstStyle/>
          <a:p>
            <a:pPr algn="ctr"/>
            <a:r>
              <a:rPr lang="en-HU" dirty="0">
                <a:solidFill>
                  <a:schemeClr val="tx1"/>
                </a:solidFill>
              </a:rPr>
              <a:t>Sorozat Attention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F4852D-6BBB-7001-34AD-2620BF9CAB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470229"/>
            <a:ext cx="9905998" cy="3124201"/>
          </a:xfrm>
        </p:spPr>
        <p:txBody>
          <a:bodyPr anchor="t">
            <a:normAutofit/>
          </a:bodyPr>
          <a:lstStyle/>
          <a:p>
            <a:r>
              <a:rPr lang="en-HU" dirty="0"/>
              <a:t>Bemenet: Sorozat</a:t>
            </a:r>
          </a:p>
          <a:p>
            <a:r>
              <a:rPr lang="en-HU" dirty="0"/>
              <a:t>Kimenet: Sorozat</a:t>
            </a:r>
          </a:p>
          <a:p>
            <a:r>
              <a:rPr lang="en-HU" dirty="0"/>
              <a:t>Működés:</a:t>
            </a:r>
          </a:p>
          <a:p>
            <a:pPr lvl="1"/>
            <a:r>
              <a:rPr lang="en-HU" dirty="0"/>
              <a:t>Key, Value, Query</a:t>
            </a:r>
          </a:p>
          <a:p>
            <a:pPr lvl="1"/>
            <a:r>
              <a:rPr lang="en-HU" dirty="0"/>
              <a:t>Attention Mátrix</a:t>
            </a:r>
          </a:p>
          <a:p>
            <a:pPr lvl="2"/>
            <a:r>
              <a:rPr lang="en-HU" dirty="0"/>
              <a:t>normalizálás</a:t>
            </a:r>
          </a:p>
          <a:p>
            <a:pPr lvl="1"/>
            <a:r>
              <a:rPr lang="en-HU" dirty="0"/>
              <a:t>Súlyozás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A56718D-BFED-3EB4-C4F6-3F97BDF77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168" y="1993102"/>
            <a:ext cx="3987137" cy="4516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78F0B4-E4D2-0461-5794-325E27730865}"/>
              </a:ext>
            </a:extLst>
          </p:cNvPr>
          <p:cNvSpPr txBox="1"/>
          <p:nvPr/>
        </p:nvSpPr>
        <p:spPr>
          <a:xfrm>
            <a:off x="6843700" y="6536927"/>
            <a:ext cx="38080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U" sz="1000" dirty="0"/>
              <a:t>source: </a:t>
            </a:r>
            <a:r>
              <a:rPr lang="en-GB" sz="1000" dirty="0"/>
              <a:t>https://</a:t>
            </a:r>
            <a:r>
              <a:rPr lang="en-GB" sz="1000" dirty="0" err="1"/>
              <a:t>github.io</a:t>
            </a:r>
            <a:endParaRPr lang="en-HU" sz="1000" dirty="0"/>
          </a:p>
        </p:txBody>
      </p:sp>
    </p:spTree>
    <p:extLst>
      <p:ext uri="{BB962C8B-B14F-4D97-AF65-F5344CB8AC3E}">
        <p14:creationId xmlns:p14="http://schemas.microsoft.com/office/powerpoint/2010/main" val="20784275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B267F-FD55-49A7-921F-FAE46DE37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065451"/>
          </a:xfrm>
        </p:spPr>
        <p:txBody>
          <a:bodyPr>
            <a:normAutofit/>
          </a:bodyPr>
          <a:lstStyle/>
          <a:p>
            <a:pPr algn="ctr"/>
            <a:r>
              <a:rPr lang="en-HU" dirty="0">
                <a:solidFill>
                  <a:schemeClr val="tx1"/>
                </a:solidFill>
              </a:rPr>
              <a:t>Self-Attention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F4852D-6BBB-7001-34AD-2620BF9CAB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063749"/>
            <a:ext cx="9905998" cy="4184651"/>
          </a:xfrm>
        </p:spPr>
        <p:txBody>
          <a:bodyPr anchor="t">
            <a:normAutofit fontScale="92500" lnSpcReduction="10000"/>
          </a:bodyPr>
          <a:lstStyle/>
          <a:p>
            <a:r>
              <a:rPr lang="en-HU" dirty="0"/>
              <a:t>Bemenet: Sorozat</a:t>
            </a:r>
          </a:p>
          <a:p>
            <a:r>
              <a:rPr lang="en-HU" dirty="0"/>
              <a:t>Kimenet: Sorozat</a:t>
            </a:r>
          </a:p>
          <a:p>
            <a:r>
              <a:rPr lang="en-HU" dirty="0"/>
              <a:t>Működés:</a:t>
            </a:r>
          </a:p>
          <a:p>
            <a:pPr lvl="1"/>
            <a:r>
              <a:rPr lang="en-HU" dirty="0"/>
              <a:t>Key, Value, Query</a:t>
            </a:r>
          </a:p>
          <a:p>
            <a:pPr lvl="1"/>
            <a:r>
              <a:rPr lang="en-HU" dirty="0"/>
              <a:t>Attention Mátrix</a:t>
            </a:r>
          </a:p>
          <a:p>
            <a:pPr lvl="2"/>
            <a:r>
              <a:rPr lang="en-HU" dirty="0"/>
              <a:t>normalizálás</a:t>
            </a:r>
          </a:p>
          <a:p>
            <a:pPr lvl="1"/>
            <a:r>
              <a:rPr lang="en-HU" dirty="0"/>
              <a:t>Súlyozás</a:t>
            </a:r>
          </a:p>
          <a:p>
            <a:r>
              <a:rPr lang="en-HU" dirty="0"/>
              <a:t>Nem self</a:t>
            </a:r>
          </a:p>
          <a:p>
            <a:pPr lvl="1"/>
            <a:r>
              <a:rPr lang="en-HU" dirty="0"/>
              <a:t>2 sorozat bemenet van</a:t>
            </a:r>
          </a:p>
          <a:p>
            <a:pPr lvl="1"/>
            <a:r>
              <a:rPr lang="en-HU" dirty="0"/>
              <a:t>Q az 1. bemenetből</a:t>
            </a:r>
          </a:p>
          <a:p>
            <a:pPr lvl="1"/>
            <a:r>
              <a:rPr lang="en-HU" dirty="0"/>
              <a:t>K és V a 2.-ból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0A8486E-7C0B-76A0-B605-E715C7A2A6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687" y="2625797"/>
            <a:ext cx="7074172" cy="276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7E37AA3-33EA-9BBE-4C80-E69F58F4DD25}"/>
              </a:ext>
            </a:extLst>
          </p:cNvPr>
          <p:cNvSpPr txBox="1"/>
          <p:nvPr/>
        </p:nvSpPr>
        <p:spPr>
          <a:xfrm>
            <a:off x="6226977" y="5390507"/>
            <a:ext cx="38080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U" sz="1000" dirty="0"/>
              <a:t>source: </a:t>
            </a:r>
            <a:r>
              <a:rPr lang="en-GB" sz="1000" dirty="0"/>
              <a:t>https://</a:t>
            </a:r>
            <a:r>
              <a:rPr lang="en-GB" sz="1000" dirty="0" err="1"/>
              <a:t>github.io</a:t>
            </a:r>
            <a:endParaRPr lang="en-HU" sz="1000" dirty="0"/>
          </a:p>
        </p:txBody>
      </p:sp>
    </p:spTree>
    <p:extLst>
      <p:ext uri="{BB962C8B-B14F-4D97-AF65-F5344CB8AC3E}">
        <p14:creationId xmlns:p14="http://schemas.microsoft.com/office/powerpoint/2010/main" val="2785668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B267F-FD55-49A7-921F-FAE46DE37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065451"/>
          </a:xfrm>
        </p:spPr>
        <p:txBody>
          <a:bodyPr>
            <a:normAutofit/>
          </a:bodyPr>
          <a:lstStyle/>
          <a:p>
            <a:pPr algn="ctr"/>
            <a:r>
              <a:rPr lang="en-HU" dirty="0">
                <a:solidFill>
                  <a:schemeClr val="tx1"/>
                </a:solidFill>
              </a:rPr>
              <a:t>Multi-Head Attention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536F39A4-CF6B-5EA2-D8CF-C08DA11CB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594" y="1505600"/>
            <a:ext cx="9559635" cy="53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C00683-B8B1-D677-D79D-325404010C15}"/>
              </a:ext>
            </a:extLst>
          </p:cNvPr>
          <p:cNvSpPr txBox="1"/>
          <p:nvPr/>
        </p:nvSpPr>
        <p:spPr>
          <a:xfrm>
            <a:off x="4941880" y="6611779"/>
            <a:ext cx="38080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U" sz="1000" dirty="0"/>
              <a:t>source: </a:t>
            </a:r>
            <a:r>
              <a:rPr lang="en-GB" sz="1000" dirty="0"/>
              <a:t>https://</a:t>
            </a:r>
            <a:r>
              <a:rPr lang="en-GB" sz="1000" dirty="0" err="1"/>
              <a:t>github.io</a:t>
            </a:r>
            <a:endParaRPr lang="en-HU" sz="1000" dirty="0"/>
          </a:p>
        </p:txBody>
      </p:sp>
    </p:spTree>
    <p:extLst>
      <p:ext uri="{BB962C8B-B14F-4D97-AF65-F5344CB8AC3E}">
        <p14:creationId xmlns:p14="http://schemas.microsoft.com/office/powerpoint/2010/main" val="8537173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B267F-FD55-49A7-921F-FAE46DE37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065451"/>
          </a:xfrm>
        </p:spPr>
        <p:txBody>
          <a:bodyPr>
            <a:normAutofit/>
          </a:bodyPr>
          <a:lstStyle/>
          <a:p>
            <a:pPr algn="ctr"/>
            <a:r>
              <a:rPr lang="en-HU" dirty="0">
                <a:solidFill>
                  <a:schemeClr val="tx1"/>
                </a:solidFill>
              </a:rPr>
              <a:t>Positional Encoding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F4852D-6BBB-7001-34AD-2620BF9CAB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1824643"/>
            <a:ext cx="9905998" cy="3581401"/>
          </a:xfrm>
        </p:spPr>
        <p:txBody>
          <a:bodyPr anchor="t">
            <a:normAutofit/>
          </a:bodyPr>
          <a:lstStyle/>
          <a:p>
            <a:r>
              <a:rPr lang="en-HU" dirty="0"/>
              <a:t>Probléma: Sorrend invariancia</a:t>
            </a:r>
          </a:p>
          <a:p>
            <a:pPr lvl="1"/>
            <a:r>
              <a:rPr lang="en-HU" dirty="0"/>
              <a:t>Néha jó (pl. gráfok)</a:t>
            </a:r>
          </a:p>
          <a:p>
            <a:r>
              <a:rPr lang="en-HU" dirty="0"/>
              <a:t>Pozíció függő kód hozzáadása</a:t>
            </a:r>
          </a:p>
          <a:p>
            <a:pPr lvl="1"/>
            <a:r>
              <a:rPr lang="en-HU" dirty="0"/>
              <a:t>Fix</a:t>
            </a:r>
          </a:p>
          <a:p>
            <a:pPr lvl="1"/>
            <a:r>
              <a:rPr lang="en-HU" dirty="0"/>
              <a:t>Tanult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85037093-8CDC-43C6-E985-B1F243F8F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158" y="4085863"/>
            <a:ext cx="9165442" cy="2545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E1325E-61A4-22C5-4A53-67A48B766C2C}"/>
              </a:ext>
            </a:extLst>
          </p:cNvPr>
          <p:cNvSpPr txBox="1"/>
          <p:nvPr/>
        </p:nvSpPr>
        <p:spPr>
          <a:xfrm>
            <a:off x="5509771" y="6611779"/>
            <a:ext cx="38080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U" sz="1000" dirty="0"/>
              <a:t>source: </a:t>
            </a:r>
            <a:r>
              <a:rPr lang="en-GB" sz="1000" dirty="0"/>
              <a:t>https://</a:t>
            </a:r>
            <a:r>
              <a:rPr lang="en-GB" sz="1000" dirty="0" err="1"/>
              <a:t>github.io</a:t>
            </a:r>
            <a:endParaRPr lang="en-HU" sz="1000" dirty="0"/>
          </a:p>
        </p:txBody>
      </p:sp>
    </p:spTree>
    <p:extLst>
      <p:ext uri="{BB962C8B-B14F-4D97-AF65-F5344CB8AC3E}">
        <p14:creationId xmlns:p14="http://schemas.microsoft.com/office/powerpoint/2010/main" val="16683037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B267F-FD55-49A7-921F-FAE46DE37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065451"/>
          </a:xfrm>
        </p:spPr>
        <p:txBody>
          <a:bodyPr>
            <a:normAutofit/>
          </a:bodyPr>
          <a:lstStyle/>
          <a:p>
            <a:pPr algn="ctr"/>
            <a:r>
              <a:rPr lang="en-HU" dirty="0">
                <a:solidFill>
                  <a:schemeClr val="tx1"/>
                </a:solidFill>
              </a:rPr>
              <a:t>Encoder Layer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1EC1264C-79BC-FAE2-1265-8D5C38E323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830" y="1675051"/>
            <a:ext cx="8271164" cy="502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8B37508-1D1B-BAC5-8011-22CF7FBD44F0}"/>
              </a:ext>
            </a:extLst>
          </p:cNvPr>
          <p:cNvSpPr txBox="1"/>
          <p:nvPr/>
        </p:nvSpPr>
        <p:spPr>
          <a:xfrm>
            <a:off x="4733536" y="6611779"/>
            <a:ext cx="38080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U" sz="1000" dirty="0"/>
              <a:t>source: </a:t>
            </a:r>
            <a:r>
              <a:rPr lang="en-GB" sz="1000" dirty="0"/>
              <a:t>https://</a:t>
            </a:r>
            <a:r>
              <a:rPr lang="en-GB" sz="1000" dirty="0" err="1"/>
              <a:t>github.io</a:t>
            </a:r>
            <a:endParaRPr lang="en-HU" sz="1000" dirty="0"/>
          </a:p>
        </p:txBody>
      </p:sp>
    </p:spTree>
    <p:extLst>
      <p:ext uri="{BB962C8B-B14F-4D97-AF65-F5344CB8AC3E}">
        <p14:creationId xmlns:p14="http://schemas.microsoft.com/office/powerpoint/2010/main" val="11030292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B267F-FD55-49A7-921F-FAE46DE37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065451"/>
          </a:xfrm>
        </p:spPr>
        <p:txBody>
          <a:bodyPr>
            <a:normAutofit/>
          </a:bodyPr>
          <a:lstStyle/>
          <a:p>
            <a:pPr algn="ctr"/>
            <a:r>
              <a:rPr lang="en-HU" dirty="0">
                <a:solidFill>
                  <a:schemeClr val="tx1"/>
                </a:solidFill>
              </a:rPr>
              <a:t>Transformer</a:t>
            </a:r>
          </a:p>
        </p:txBody>
      </p:sp>
      <p:pic>
        <p:nvPicPr>
          <p:cNvPr id="11268" name="Picture 4">
            <a:extLst>
              <a:ext uri="{FF2B5EF4-FFF2-40B4-BE49-F238E27FC236}">
                <a16:creationId xmlns:a16="http://schemas.microsoft.com/office/drawing/2014/main" id="{6E5D6D98-66F6-1A3D-1B8C-173F4DEB7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254" y="1867181"/>
            <a:ext cx="8811491" cy="4840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A7BF83F-172B-BDBA-D333-367087524E6F}"/>
              </a:ext>
            </a:extLst>
          </p:cNvPr>
          <p:cNvSpPr txBox="1"/>
          <p:nvPr/>
        </p:nvSpPr>
        <p:spPr>
          <a:xfrm>
            <a:off x="4190376" y="6653674"/>
            <a:ext cx="38080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U" sz="1000" dirty="0"/>
              <a:t>source: </a:t>
            </a:r>
            <a:r>
              <a:rPr lang="en-GB" sz="1000" dirty="0"/>
              <a:t>https://</a:t>
            </a:r>
            <a:r>
              <a:rPr lang="en-GB" sz="1000" dirty="0" err="1"/>
              <a:t>github.io</a:t>
            </a:r>
            <a:endParaRPr lang="en-HU" sz="1000" dirty="0"/>
          </a:p>
        </p:txBody>
      </p:sp>
    </p:spTree>
    <p:extLst>
      <p:ext uri="{BB962C8B-B14F-4D97-AF65-F5344CB8AC3E}">
        <p14:creationId xmlns:p14="http://schemas.microsoft.com/office/powerpoint/2010/main" val="35052637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A9E023"/>
      </a:accent1>
      <a:accent2>
        <a:srgbClr val="1FCDB6"/>
      </a:accent2>
      <a:accent3>
        <a:srgbClr val="5F99C9"/>
      </a:accent3>
      <a:accent4>
        <a:srgbClr val="AE65D1"/>
      </a:accent4>
      <a:accent5>
        <a:srgbClr val="D06423"/>
      </a:accent5>
      <a:accent6>
        <a:srgbClr val="DCAB11"/>
      </a:accent6>
      <a:hlink>
        <a:srgbClr val="ADE133"/>
      </a:hlink>
      <a:folHlink>
        <a:srgbClr val="C2EA66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1FEE2289-88FB-467C-9C9A-54F3C85768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{39324BA3-E8D1-B640-BE44-B463AFFC2D88}tf10001063</Template>
  <TotalTime>324</TotalTime>
  <Words>514</Words>
  <Application>Microsoft Macintosh PowerPoint</Application>
  <PresentationFormat>Widescreen</PresentationFormat>
  <Paragraphs>148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Cambria Math</vt:lpstr>
      <vt:lpstr>Century Gothic</vt:lpstr>
      <vt:lpstr>Times New Roman</vt:lpstr>
      <vt:lpstr>Mesh</vt:lpstr>
      <vt:lpstr>Tansformer Hálózatok</vt:lpstr>
      <vt:lpstr>EreDet</vt:lpstr>
      <vt:lpstr>Attention</vt:lpstr>
      <vt:lpstr>Sorozat Attention</vt:lpstr>
      <vt:lpstr>Self-Attention</vt:lpstr>
      <vt:lpstr>Multi-Head Attention</vt:lpstr>
      <vt:lpstr>Positional Encoding</vt:lpstr>
      <vt:lpstr>Encoder Layer</vt:lpstr>
      <vt:lpstr>Transformer</vt:lpstr>
      <vt:lpstr>Vision Transformer</vt:lpstr>
      <vt:lpstr>DeiT</vt:lpstr>
      <vt:lpstr>Swin Transformer</vt:lpstr>
      <vt:lpstr>Swin Transformer</vt:lpstr>
      <vt:lpstr>Swin Transformer</vt:lpstr>
      <vt:lpstr>Limitációk</vt:lpstr>
      <vt:lpstr>CNN vs ViT</vt:lpstr>
      <vt:lpstr>ConvNext Strikes Back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Tansformer Hálózatok</dc:title>
  <dc:creator>Szemenyei Márton</dc:creator>
  <cp:lastModifiedBy>Szemenyei Márton</cp:lastModifiedBy>
  <cp:revision>13</cp:revision>
  <dcterms:created xsi:type="dcterms:W3CDTF">2023-03-14T06:49:27Z</dcterms:created>
  <dcterms:modified xsi:type="dcterms:W3CDTF">2023-03-21T09:58:25Z</dcterms:modified>
</cp:coreProperties>
</file>