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280" r:id="rId4"/>
    <p:sldId id="293" r:id="rId5"/>
    <p:sldId id="300" r:id="rId6"/>
    <p:sldId id="310" r:id="rId7"/>
    <p:sldId id="294" r:id="rId8"/>
    <p:sldId id="295" r:id="rId9"/>
    <p:sldId id="296" r:id="rId10"/>
    <p:sldId id="309" r:id="rId11"/>
    <p:sldId id="314" r:id="rId12"/>
    <p:sldId id="311" r:id="rId13"/>
    <p:sldId id="301" r:id="rId14"/>
    <p:sldId id="302" r:id="rId15"/>
    <p:sldId id="312" r:id="rId16"/>
    <p:sldId id="315" r:id="rId17"/>
    <p:sldId id="303" r:id="rId18"/>
    <p:sldId id="31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585"/>
  </p:normalViewPr>
  <p:slideViewPr>
    <p:cSldViewPr snapToGrid="0">
      <p:cViewPr varScale="1">
        <p:scale>
          <a:sx n="93" d="100"/>
          <a:sy n="93" d="100"/>
        </p:scale>
        <p:origin x="21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DD51-6450-4657-BC2C-60780CE100E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E80B4-B777-44E8-B338-021FDD31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0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6441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257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1962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27385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205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930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9889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5522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145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0690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5072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7035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4954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2169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757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1273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7585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60BBDE6-7693-904A-97D1-05ADAE880626}" type="datetimeFigureOut">
              <a:rPr lang="en-HU" smtClean="0"/>
              <a:t>2023. 05. 30.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16077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255CB-931A-4849-58E1-7198CD0A7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65974"/>
            <a:ext cx="8676222" cy="3643822"/>
          </a:xfrm>
        </p:spPr>
        <p:txBody>
          <a:bodyPr anchor="ctr">
            <a:normAutofit/>
          </a:bodyPr>
          <a:lstStyle/>
          <a:p>
            <a:r>
              <a:rPr lang="en-US" sz="6600" dirty="0" err="1"/>
              <a:t>Hagyományos</a:t>
            </a:r>
            <a:r>
              <a:rPr lang="en-US" sz="6600" dirty="0"/>
              <a:t> </a:t>
            </a:r>
            <a:r>
              <a:rPr lang="en-US" sz="6600" dirty="0" err="1"/>
              <a:t>Látás</a:t>
            </a:r>
            <a:endParaRPr lang="en-HU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7D14E-60E4-BB73-EE7C-DC6E34D72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542384"/>
            <a:ext cx="8676222" cy="6282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HU" sz="1500" dirty="0">
                <a:solidFill>
                  <a:srgbClr val="E6E6E6"/>
                </a:solidFill>
              </a:rPr>
              <a:t>Dr. Szemenyei Márton</a:t>
            </a:r>
          </a:p>
          <a:p>
            <a:pPr>
              <a:lnSpc>
                <a:spcPct val="90000"/>
              </a:lnSpc>
            </a:pPr>
            <a:r>
              <a:rPr lang="en-HU" sz="1500" dirty="0">
                <a:solidFill>
                  <a:srgbClr val="E6E6E6"/>
                </a:solidFill>
              </a:rPr>
              <a:t>BME VIK IIT</a:t>
            </a:r>
          </a:p>
        </p:txBody>
      </p:sp>
    </p:spTree>
    <p:extLst>
      <p:ext uri="{BB962C8B-B14F-4D97-AF65-F5344CB8AC3E}">
        <p14:creationId xmlns:p14="http://schemas.microsoft.com/office/powerpoint/2010/main" val="35663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Gyors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mozgás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85955" y="1474834"/>
            <a:ext cx="10209753" cy="5036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És</a:t>
            </a:r>
            <a:r>
              <a:rPr lang="en-US" sz="2200" dirty="0"/>
              <a:t> ha </a:t>
            </a:r>
            <a:r>
              <a:rPr lang="en-US" sz="2200" dirty="0" err="1"/>
              <a:t>még</a:t>
            </a:r>
            <a:r>
              <a:rPr lang="en-US" sz="2200" dirty="0"/>
              <a:t> </a:t>
            </a:r>
            <a:r>
              <a:rPr lang="en-US" sz="2200" dirty="0" err="1"/>
              <a:t>nagyobb</a:t>
            </a:r>
            <a:r>
              <a:rPr lang="en-US" sz="2200" dirty="0"/>
              <a:t>?</a:t>
            </a:r>
          </a:p>
          <a:p>
            <a:pPr lvl="1"/>
            <a:r>
              <a:rPr lang="en-US" dirty="0" err="1"/>
              <a:t>Iteratív</a:t>
            </a:r>
            <a:r>
              <a:rPr lang="en-US" dirty="0"/>
              <a:t> </a:t>
            </a:r>
            <a:r>
              <a:rPr lang="en-US" dirty="0" err="1"/>
              <a:t>piramissal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2530B-A981-9A24-BA54-CC05D9AA9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835237" y="1734157"/>
            <a:ext cx="6456217" cy="4930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035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Gyors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mozgás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85955" y="1474834"/>
            <a:ext cx="10209753" cy="5036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És</a:t>
            </a:r>
            <a:r>
              <a:rPr lang="en-US" sz="2200" dirty="0"/>
              <a:t> ha </a:t>
            </a:r>
            <a:r>
              <a:rPr lang="en-US" sz="2200" dirty="0" err="1"/>
              <a:t>még</a:t>
            </a:r>
            <a:r>
              <a:rPr lang="en-US" sz="2200" dirty="0"/>
              <a:t> </a:t>
            </a:r>
            <a:r>
              <a:rPr lang="en-US" sz="2200" dirty="0" err="1"/>
              <a:t>nagyobb</a:t>
            </a:r>
            <a:r>
              <a:rPr lang="en-US" sz="2200" dirty="0"/>
              <a:t>?</a:t>
            </a:r>
          </a:p>
          <a:p>
            <a:pPr lvl="1"/>
            <a:r>
              <a:rPr lang="en-US" dirty="0" err="1"/>
              <a:t>Iteratív</a:t>
            </a:r>
            <a:r>
              <a:rPr lang="en-US" dirty="0"/>
              <a:t> </a:t>
            </a:r>
            <a:r>
              <a:rPr lang="en-US" dirty="0" err="1"/>
              <a:t>piramissal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B894D-6A45-315D-E107-90311D9EEEA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899999" y="2496197"/>
            <a:ext cx="3898800" cy="397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40D1DE-19BC-26E4-C783-4F513FBE67F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97280" y="2473157"/>
            <a:ext cx="3851279" cy="4038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010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Felhasználás</a:t>
            </a:r>
            <a:r>
              <a:rPr lang="en-US" dirty="0">
                <a:solidFill>
                  <a:schemeClr val="tx1"/>
                </a:solidFill>
              </a:rPr>
              <a:t>: Sanity check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37377" y="167505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GOFAI </a:t>
            </a:r>
            <a:r>
              <a:rPr lang="en-US" sz="2200" dirty="0" err="1"/>
              <a:t>előnye</a:t>
            </a:r>
            <a:r>
              <a:rPr lang="en-US" sz="2200" dirty="0"/>
              <a:t>:</a:t>
            </a:r>
          </a:p>
          <a:p>
            <a:pPr lvl="1"/>
            <a:r>
              <a:rPr lang="en-US" dirty="0" err="1"/>
              <a:t>Egyszerű</a:t>
            </a:r>
            <a:r>
              <a:rPr lang="en-US" dirty="0"/>
              <a:t> </a:t>
            </a:r>
            <a:r>
              <a:rPr lang="en-US" dirty="0" err="1"/>
              <a:t>esetekben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működik</a:t>
            </a:r>
            <a:endParaRPr lang="en-US" dirty="0"/>
          </a:p>
          <a:p>
            <a:pPr lvl="1"/>
            <a:r>
              <a:rPr lang="en-US" dirty="0"/>
              <a:t>Meg </a:t>
            </a:r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mondani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mikor</a:t>
            </a:r>
            <a:r>
              <a:rPr lang="en-US" dirty="0"/>
              <a:t> </a:t>
            </a:r>
            <a:r>
              <a:rPr lang="en-US" dirty="0" err="1"/>
              <a:t>hibázik</a:t>
            </a:r>
            <a:endParaRPr lang="en-US" dirty="0"/>
          </a:p>
          <a:p>
            <a:r>
              <a:rPr lang="en-US" dirty="0" err="1"/>
              <a:t>Neurális</a:t>
            </a:r>
            <a:r>
              <a:rPr lang="en-US" dirty="0"/>
              <a:t> </a:t>
            </a:r>
            <a:r>
              <a:rPr lang="en-US" dirty="0" err="1"/>
              <a:t>hálók</a:t>
            </a:r>
            <a:r>
              <a:rPr lang="en-US" dirty="0"/>
              <a:t> </a:t>
            </a:r>
            <a:r>
              <a:rPr lang="en-US" dirty="0" err="1"/>
              <a:t>egyszerű</a:t>
            </a:r>
            <a:r>
              <a:rPr lang="en-US" dirty="0"/>
              <a:t> meg </a:t>
            </a:r>
            <a:r>
              <a:rPr lang="en-US" dirty="0" err="1"/>
              <a:t>nehéz</a:t>
            </a:r>
            <a:r>
              <a:rPr lang="en-US" dirty="0"/>
              <a:t> </a:t>
            </a:r>
            <a:r>
              <a:rPr lang="en-US" dirty="0" err="1"/>
              <a:t>esetekben</a:t>
            </a:r>
            <a:r>
              <a:rPr lang="en-US" dirty="0"/>
              <a:t> is random </a:t>
            </a:r>
            <a:r>
              <a:rPr lang="en-US" dirty="0" err="1"/>
              <a:t>tévedhetnek</a:t>
            </a:r>
            <a:endParaRPr lang="en-US" dirty="0"/>
          </a:p>
          <a:p>
            <a:pPr lvl="1"/>
            <a:r>
              <a:rPr lang="en-US" dirty="0"/>
              <a:t>Sanity check:</a:t>
            </a:r>
          </a:p>
          <a:p>
            <a:pPr lvl="2"/>
            <a:r>
              <a:rPr lang="en-US" dirty="0"/>
              <a:t>Van-e </a:t>
            </a:r>
            <a:r>
              <a:rPr lang="en-US" dirty="0" err="1"/>
              <a:t>ott</a:t>
            </a:r>
            <a:r>
              <a:rPr lang="en-US" dirty="0"/>
              <a:t> </a:t>
            </a:r>
            <a:r>
              <a:rPr lang="en-US" dirty="0" err="1"/>
              <a:t>mozgás</a:t>
            </a:r>
            <a:r>
              <a:rPr lang="en-US" dirty="0"/>
              <a:t>, </a:t>
            </a:r>
            <a:r>
              <a:rPr lang="en-US" dirty="0" err="1"/>
              <a:t>ahol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auto BB-je </a:t>
            </a:r>
            <a:r>
              <a:rPr lang="en-US" dirty="0" err="1"/>
              <a:t>arréb</a:t>
            </a:r>
            <a:r>
              <a:rPr lang="en-US" dirty="0"/>
              <a:t> </a:t>
            </a:r>
            <a:r>
              <a:rPr lang="en-US" dirty="0" err="1"/>
              <a:t>került</a:t>
            </a:r>
            <a:endParaRPr lang="en-US" dirty="0"/>
          </a:p>
          <a:p>
            <a:pPr lvl="2"/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irányú</a:t>
            </a:r>
            <a:r>
              <a:rPr lang="en-US" dirty="0"/>
              <a:t> a </a:t>
            </a:r>
            <a:r>
              <a:rPr lang="en-US" dirty="0" err="1"/>
              <a:t>mozgás</a:t>
            </a:r>
            <a:r>
              <a:rPr lang="en-US" dirty="0"/>
              <a:t>, </a:t>
            </a:r>
            <a:r>
              <a:rPr lang="en-US" dirty="0" err="1"/>
              <a:t>amit</a:t>
            </a:r>
            <a:r>
              <a:rPr lang="en-US" dirty="0"/>
              <a:t> a DL </a:t>
            </a:r>
            <a:r>
              <a:rPr lang="en-US" dirty="0" err="1"/>
              <a:t>módszer</a:t>
            </a:r>
            <a:r>
              <a:rPr lang="en-US" dirty="0"/>
              <a:t> </a:t>
            </a:r>
            <a:r>
              <a:rPr lang="en-US" dirty="0" err="1"/>
              <a:t>alapján</a:t>
            </a:r>
            <a:r>
              <a:rPr lang="en-US" dirty="0"/>
              <a:t> </a:t>
            </a:r>
            <a:r>
              <a:rPr lang="en-US" dirty="0" err="1"/>
              <a:t>kaptunk</a:t>
            </a:r>
            <a:r>
              <a:rPr lang="en-US" dirty="0"/>
              <a:t>?		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052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38544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Felhasználás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Multimodális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hálók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142325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Mozgás, vagy </a:t>
            </a:r>
            <a:r>
              <a:rPr lang="hu-HU" sz="2200" dirty="0" err="1"/>
              <a:t>Optical</a:t>
            </a:r>
            <a:r>
              <a:rPr lang="hu-HU" sz="2200" dirty="0"/>
              <a:t> flow kép extra bemenet</a:t>
            </a:r>
          </a:p>
          <a:p>
            <a:pPr lvl="1"/>
            <a:r>
              <a:rPr lang="hu-HU" sz="2000" dirty="0"/>
              <a:t>Pontosítja a hálót, de </a:t>
            </a:r>
            <a:r>
              <a:rPr lang="hu-HU" sz="2000" dirty="0" err="1"/>
              <a:t>sanity</a:t>
            </a:r>
            <a:r>
              <a:rPr lang="hu-HU" sz="2000" dirty="0"/>
              <a:t> </a:t>
            </a:r>
            <a:r>
              <a:rPr lang="hu-HU" sz="2000" dirty="0" err="1"/>
              <a:t>checket</a:t>
            </a:r>
            <a:r>
              <a:rPr lang="hu-HU" sz="2000" dirty="0"/>
              <a:t> nem 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03FED-0770-A72F-0568-94728118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69359" y="2338156"/>
            <a:ext cx="10079640" cy="3572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031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Képjellemzők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Sarkok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48952" y="1524290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 </a:t>
            </a:r>
            <a:r>
              <a:rPr lang="en-US" sz="2200" dirty="0" err="1"/>
              <a:t>kép</a:t>
            </a:r>
            <a:r>
              <a:rPr lang="en-US" sz="2200" dirty="0"/>
              <a:t> </a:t>
            </a:r>
            <a:r>
              <a:rPr lang="en-US" sz="2200" dirty="0" err="1"/>
              <a:t>minden</a:t>
            </a:r>
            <a:r>
              <a:rPr lang="en-US" sz="2200" dirty="0"/>
              <a:t> </a:t>
            </a:r>
            <a:r>
              <a:rPr lang="en-US" sz="2200" dirty="0" err="1"/>
              <a:t>irányban</a:t>
            </a:r>
            <a:r>
              <a:rPr lang="en-US" sz="2200" dirty="0"/>
              <a:t> </a:t>
            </a:r>
            <a:r>
              <a:rPr lang="en-US" sz="2200" dirty="0" err="1"/>
              <a:t>változik</a:t>
            </a:r>
            <a:endParaRPr lang="en-US" sz="2200" dirty="0"/>
          </a:p>
          <a:p>
            <a:pPr lvl="1"/>
            <a:r>
              <a:rPr lang="en-US" dirty="0" err="1"/>
              <a:t>Kis</a:t>
            </a:r>
            <a:r>
              <a:rPr lang="en-US" dirty="0"/>
              <a:t> </a:t>
            </a:r>
            <a:r>
              <a:rPr lang="en-US" dirty="0" err="1"/>
              <a:t>mozgás</a:t>
            </a:r>
            <a:r>
              <a:rPr lang="en-US" dirty="0"/>
              <a:t> </a:t>
            </a:r>
            <a:r>
              <a:rPr lang="en-US" dirty="0" err="1"/>
              <a:t>esetén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trackelhetők</a:t>
            </a:r>
            <a:endParaRPr lang="en-US" dirty="0"/>
          </a:p>
          <a:p>
            <a:pPr lvl="1"/>
            <a:r>
              <a:rPr lang="en-US" dirty="0" err="1"/>
              <a:t>Robusztusabb</a:t>
            </a:r>
            <a:r>
              <a:rPr lang="en-US" dirty="0"/>
              <a:t>, de </a:t>
            </a:r>
            <a:r>
              <a:rPr lang="en-US" dirty="0" err="1"/>
              <a:t>drágább</a:t>
            </a:r>
            <a:r>
              <a:rPr lang="en-US" dirty="0"/>
              <a:t>, mint </a:t>
            </a:r>
            <a:r>
              <a:rPr lang="en-US" dirty="0" err="1"/>
              <a:t>az</a:t>
            </a:r>
            <a:r>
              <a:rPr lang="en-US" dirty="0"/>
              <a:t> OF</a:t>
            </a:r>
          </a:p>
          <a:p>
            <a:r>
              <a:rPr lang="en-US" dirty="0"/>
              <a:t>KLT, Harris operator</a:t>
            </a:r>
          </a:p>
          <a:p>
            <a:pPr lvl="1"/>
            <a:r>
              <a:rPr lang="en-US" dirty="0" err="1"/>
              <a:t>Lokális</a:t>
            </a:r>
            <a:r>
              <a:rPr lang="en-US" dirty="0"/>
              <a:t> </a:t>
            </a:r>
            <a:r>
              <a:rPr lang="en-US" dirty="0" err="1"/>
              <a:t>deriváltak</a:t>
            </a:r>
            <a:r>
              <a:rPr lang="en-US" dirty="0"/>
              <a:t> </a:t>
            </a:r>
            <a:r>
              <a:rPr lang="en-US" dirty="0" err="1"/>
              <a:t>kovarianciamátrixa</a:t>
            </a:r>
            <a:endParaRPr lang="hu-HU" dirty="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D2614141-03D9-675E-10F2-3348E6AC3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91" y="1552946"/>
            <a:ext cx="3464481" cy="270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64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Képjellemzők</a:t>
            </a:r>
            <a:r>
              <a:rPr lang="en-US" dirty="0">
                <a:solidFill>
                  <a:schemeClr val="tx1"/>
                </a:solidFill>
              </a:rPr>
              <a:t>: SIFT/SURF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48952" y="1524290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Komplex</a:t>
            </a:r>
            <a:r>
              <a:rPr lang="en-US" sz="2200" dirty="0"/>
              <a:t> </a:t>
            </a:r>
            <a:r>
              <a:rPr lang="en-US" sz="2200" dirty="0" err="1"/>
              <a:t>képjellemzők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leírók</a:t>
            </a:r>
            <a:endParaRPr lang="en-US" sz="2200" dirty="0"/>
          </a:p>
          <a:p>
            <a:pPr lvl="1"/>
            <a:r>
              <a:rPr lang="en-US" dirty="0" err="1"/>
              <a:t>Forgatás</a:t>
            </a:r>
            <a:r>
              <a:rPr lang="en-US" dirty="0"/>
              <a:t>, </a:t>
            </a:r>
            <a:r>
              <a:rPr lang="en-US" dirty="0" err="1"/>
              <a:t>Skála</a:t>
            </a:r>
            <a:r>
              <a:rPr lang="en-US" dirty="0"/>
              <a:t>, </a:t>
            </a:r>
            <a:r>
              <a:rPr lang="en-US" dirty="0" err="1"/>
              <a:t>Intentizás</a:t>
            </a:r>
            <a:r>
              <a:rPr lang="en-US" dirty="0"/>
              <a:t> </a:t>
            </a:r>
            <a:r>
              <a:rPr lang="en-US" dirty="0" err="1"/>
              <a:t>invariancia</a:t>
            </a:r>
            <a:r>
              <a:rPr lang="en-US" dirty="0"/>
              <a:t> (</a:t>
            </a:r>
            <a:r>
              <a:rPr lang="en-US" dirty="0" err="1"/>
              <a:t>Perspektívre</a:t>
            </a:r>
            <a:r>
              <a:rPr lang="en-US" dirty="0"/>
              <a:t> </a:t>
            </a:r>
            <a:r>
              <a:rPr lang="en-US" dirty="0" err="1"/>
              <a:t>annyira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Nagy </a:t>
            </a:r>
            <a:r>
              <a:rPr lang="en-US" dirty="0" err="1"/>
              <a:t>távolság</a:t>
            </a:r>
            <a:r>
              <a:rPr lang="en-US" dirty="0"/>
              <a:t> </a:t>
            </a:r>
            <a:r>
              <a:rPr lang="en-US" dirty="0" err="1"/>
              <a:t>esetén</a:t>
            </a:r>
            <a:r>
              <a:rPr lang="en-US" dirty="0"/>
              <a:t> is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trackelhetők</a:t>
            </a:r>
            <a:endParaRPr lang="en-US" dirty="0"/>
          </a:p>
          <a:p>
            <a:pPr lvl="1"/>
            <a:r>
              <a:rPr lang="en-US" dirty="0" err="1"/>
              <a:t>Drága</a:t>
            </a:r>
            <a:endParaRPr lang="en-US" dirty="0"/>
          </a:p>
          <a:p>
            <a:r>
              <a:rPr lang="en-US" dirty="0" err="1"/>
              <a:t>Detektálás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Milyen</a:t>
            </a:r>
            <a:r>
              <a:rPr lang="en-US" dirty="0"/>
              <a:t> </a:t>
            </a:r>
            <a:r>
              <a:rPr lang="en-US" dirty="0" err="1"/>
              <a:t>skála</a:t>
            </a:r>
            <a:r>
              <a:rPr lang="en-US" dirty="0"/>
              <a:t> </a:t>
            </a:r>
            <a:r>
              <a:rPr lang="en-US" dirty="0" err="1"/>
              <a:t>mellett</a:t>
            </a:r>
            <a:r>
              <a:rPr lang="en-US" dirty="0"/>
              <a:t> </a:t>
            </a:r>
            <a:r>
              <a:rPr lang="en-US" dirty="0" err="1"/>
              <a:t>leginkább</a:t>
            </a:r>
            <a:r>
              <a:rPr lang="en-US" dirty="0"/>
              <a:t> </a:t>
            </a:r>
            <a:r>
              <a:rPr lang="en-US" dirty="0" err="1"/>
              <a:t>sarok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Milyen</a:t>
            </a:r>
            <a:r>
              <a:rPr lang="en-US" dirty="0"/>
              <a:t> </a:t>
            </a:r>
            <a:r>
              <a:rPr lang="en-US" dirty="0" err="1"/>
              <a:t>irányba</a:t>
            </a:r>
            <a:r>
              <a:rPr lang="en-US" dirty="0"/>
              <a:t> </a:t>
            </a:r>
            <a:r>
              <a:rPr lang="en-US" dirty="0" err="1"/>
              <a:t>legnagyobbak</a:t>
            </a:r>
            <a:r>
              <a:rPr lang="en-US" dirty="0"/>
              <a:t> a </a:t>
            </a:r>
            <a:r>
              <a:rPr lang="en-US" dirty="0" err="1"/>
              <a:t>deriváltak</a:t>
            </a:r>
            <a:r>
              <a:rPr lang="en-US" dirty="0"/>
              <a:t>?</a:t>
            </a:r>
          </a:p>
          <a:p>
            <a:r>
              <a:rPr lang="en-US" dirty="0" err="1"/>
              <a:t>Leírás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Megfelelő</a:t>
            </a:r>
            <a:r>
              <a:rPr lang="en-US" dirty="0"/>
              <a:t> </a:t>
            </a:r>
            <a:r>
              <a:rPr lang="en-US" dirty="0" err="1"/>
              <a:t>méretű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orientációjú</a:t>
            </a:r>
            <a:r>
              <a:rPr lang="en-US" dirty="0"/>
              <a:t> </a:t>
            </a:r>
            <a:r>
              <a:rPr lang="en-US" dirty="0" err="1"/>
              <a:t>környezet</a:t>
            </a:r>
            <a:endParaRPr lang="en-US" dirty="0"/>
          </a:p>
          <a:p>
            <a:pPr lvl="1"/>
            <a:r>
              <a:rPr lang="en-US" dirty="0" err="1"/>
              <a:t>Gradiensek</a:t>
            </a:r>
            <a:r>
              <a:rPr lang="en-US" dirty="0"/>
              <a:t> </a:t>
            </a:r>
            <a:r>
              <a:rPr lang="en-US" dirty="0" err="1"/>
              <a:t>eloszlása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1CC34-FD84-4256-DEFC-5812C8042D1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148945" y="3207697"/>
            <a:ext cx="4327602" cy="3350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064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3D </a:t>
            </a:r>
            <a:r>
              <a:rPr lang="en-US" dirty="0" err="1">
                <a:solidFill>
                  <a:schemeClr val="tx1"/>
                </a:solidFill>
              </a:rPr>
              <a:t>Detektálás</a:t>
            </a:r>
            <a:r>
              <a:rPr lang="en-US" dirty="0">
                <a:solidFill>
                  <a:schemeClr val="tx1"/>
                </a:solidFill>
              </a:rPr>
              <a:t> – Fix </a:t>
            </a:r>
            <a:r>
              <a:rPr lang="en-US" dirty="0" err="1">
                <a:solidFill>
                  <a:schemeClr val="tx1"/>
                </a:solidFill>
              </a:rPr>
              <a:t>kamera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570589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Kép</a:t>
            </a:r>
            <a:r>
              <a:rPr lang="en-US" sz="2200" dirty="0"/>
              <a:t> 2D, a </a:t>
            </a:r>
            <a:r>
              <a:rPr lang="en-US" sz="2200" dirty="0" err="1"/>
              <a:t>valóság</a:t>
            </a:r>
            <a:r>
              <a:rPr lang="en-US" sz="2200" dirty="0"/>
              <a:t> 3 -&gt; </a:t>
            </a:r>
            <a:r>
              <a:rPr lang="en-US" sz="2200" dirty="0" err="1"/>
              <a:t>Információ</a:t>
            </a:r>
            <a:r>
              <a:rPr lang="en-US" sz="2200" dirty="0"/>
              <a:t> </a:t>
            </a:r>
            <a:r>
              <a:rPr lang="en-US" sz="2200" dirty="0" err="1"/>
              <a:t>vesztés</a:t>
            </a:r>
            <a:endParaRPr lang="en-US" sz="2200" dirty="0"/>
          </a:p>
          <a:p>
            <a:pPr lvl="1"/>
            <a:r>
              <a:rPr lang="en-US" sz="2000" dirty="0" err="1"/>
              <a:t>Objektum</a:t>
            </a:r>
            <a:r>
              <a:rPr lang="en-US" sz="2000" dirty="0"/>
              <a:t> </a:t>
            </a:r>
            <a:r>
              <a:rPr lang="en-US" sz="2000" dirty="0" err="1"/>
              <a:t>valós</a:t>
            </a:r>
            <a:r>
              <a:rPr lang="en-US" sz="2000" dirty="0"/>
              <a:t> </a:t>
            </a:r>
            <a:r>
              <a:rPr lang="en-US" sz="2000" dirty="0" err="1"/>
              <a:t>mérete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3D </a:t>
            </a:r>
            <a:r>
              <a:rPr lang="en-US" sz="2000" dirty="0" err="1"/>
              <a:t>pozíciója</a:t>
            </a:r>
            <a:r>
              <a:rPr lang="en-US" sz="2000" dirty="0"/>
              <a:t>: Sanity check</a:t>
            </a:r>
          </a:p>
          <a:p>
            <a:r>
              <a:rPr lang="en-US" sz="2200" dirty="0"/>
              <a:t>2 fix </a:t>
            </a:r>
            <a:r>
              <a:rPr lang="en-US" sz="2200" dirty="0" err="1"/>
              <a:t>kamera</a:t>
            </a:r>
            <a:endParaRPr lang="en-US" sz="2200" dirty="0"/>
          </a:p>
          <a:p>
            <a:pPr lvl="1"/>
            <a:r>
              <a:rPr lang="en-US" sz="2000" dirty="0" err="1"/>
              <a:t>Kamerák</a:t>
            </a:r>
            <a:r>
              <a:rPr lang="en-US" sz="2000" dirty="0"/>
              <a:t> </a:t>
            </a:r>
            <a:r>
              <a:rPr lang="en-US" sz="2000" dirty="0" err="1"/>
              <a:t>közti</a:t>
            </a:r>
            <a:r>
              <a:rPr lang="en-US" sz="2000" dirty="0"/>
              <a:t> </a:t>
            </a:r>
            <a:r>
              <a:rPr lang="en-US" sz="2000" dirty="0" err="1"/>
              <a:t>transzformáció</a:t>
            </a:r>
            <a:r>
              <a:rPr lang="en-US" sz="2000" dirty="0"/>
              <a:t> </a:t>
            </a:r>
            <a:r>
              <a:rPr lang="en-US" sz="2000" dirty="0" err="1"/>
              <a:t>mérhető</a:t>
            </a:r>
            <a:r>
              <a:rPr lang="en-US" sz="2000" dirty="0"/>
              <a:t> (</a:t>
            </a:r>
            <a:r>
              <a:rPr lang="en-US" sz="2000" dirty="0" err="1"/>
              <a:t>kalibráció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Háromszögelés</a:t>
            </a:r>
            <a:endParaRPr lang="hu-HU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272F3-B640-B845-8474-F99725273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564" y="3401410"/>
            <a:ext cx="6478443" cy="345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3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3D </a:t>
            </a:r>
            <a:r>
              <a:rPr lang="en-US" dirty="0" err="1">
                <a:solidFill>
                  <a:schemeClr val="tx1"/>
                </a:solidFill>
              </a:rPr>
              <a:t>Detektálás</a:t>
            </a:r>
            <a:r>
              <a:rPr lang="en-US" dirty="0">
                <a:solidFill>
                  <a:schemeClr val="tx1"/>
                </a:solidFill>
              </a:rPr>
              <a:t> – Fix </a:t>
            </a:r>
            <a:r>
              <a:rPr lang="en-US" dirty="0" err="1">
                <a:solidFill>
                  <a:schemeClr val="tx1"/>
                </a:solidFill>
              </a:rPr>
              <a:t>kamera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570589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Kép</a:t>
            </a:r>
            <a:r>
              <a:rPr lang="en-US" sz="2200" dirty="0"/>
              <a:t> 2D, a </a:t>
            </a:r>
            <a:r>
              <a:rPr lang="en-US" sz="2200" dirty="0" err="1"/>
              <a:t>valóság</a:t>
            </a:r>
            <a:r>
              <a:rPr lang="en-US" sz="2200" dirty="0"/>
              <a:t> 3 -&gt; </a:t>
            </a:r>
            <a:r>
              <a:rPr lang="en-US" sz="2200" dirty="0" err="1"/>
              <a:t>Információ</a:t>
            </a:r>
            <a:r>
              <a:rPr lang="en-US" sz="2200" dirty="0"/>
              <a:t> </a:t>
            </a:r>
            <a:r>
              <a:rPr lang="en-US" sz="2200" dirty="0" err="1"/>
              <a:t>vesztés</a:t>
            </a:r>
            <a:endParaRPr lang="en-US" sz="2200" dirty="0"/>
          </a:p>
          <a:p>
            <a:pPr lvl="1"/>
            <a:r>
              <a:rPr lang="en-US" sz="2000" dirty="0" err="1"/>
              <a:t>Objektum</a:t>
            </a:r>
            <a:r>
              <a:rPr lang="en-US" sz="2000" dirty="0"/>
              <a:t> </a:t>
            </a:r>
            <a:r>
              <a:rPr lang="en-US" sz="2000" dirty="0" err="1"/>
              <a:t>valós</a:t>
            </a:r>
            <a:r>
              <a:rPr lang="en-US" sz="2000" dirty="0"/>
              <a:t> </a:t>
            </a:r>
            <a:r>
              <a:rPr lang="en-US" sz="2000" dirty="0" err="1"/>
              <a:t>mérete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3D </a:t>
            </a:r>
            <a:r>
              <a:rPr lang="en-US" sz="2000" dirty="0" err="1"/>
              <a:t>pozíciója</a:t>
            </a:r>
            <a:r>
              <a:rPr lang="en-US" sz="2000" dirty="0"/>
              <a:t>: Sanity check</a:t>
            </a:r>
          </a:p>
          <a:p>
            <a:r>
              <a:rPr lang="en-US" sz="2400" dirty="0"/>
              <a:t>1 Fix </a:t>
            </a:r>
            <a:r>
              <a:rPr lang="en-US" sz="2400" dirty="0" err="1"/>
              <a:t>kamera</a:t>
            </a:r>
            <a:endParaRPr lang="en-US" sz="2400" dirty="0"/>
          </a:p>
          <a:p>
            <a:pPr lvl="1"/>
            <a:r>
              <a:rPr lang="en-US" sz="2000" dirty="0" err="1"/>
              <a:t>Kamera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a fold </a:t>
            </a:r>
            <a:r>
              <a:rPr lang="en-US" sz="2000" dirty="0" err="1"/>
              <a:t>sík</a:t>
            </a:r>
            <a:r>
              <a:rPr lang="en-US" sz="2000" dirty="0"/>
              <a:t> </a:t>
            </a:r>
            <a:r>
              <a:rPr lang="en-US" sz="2000" dirty="0" err="1"/>
              <a:t>közti</a:t>
            </a:r>
            <a:r>
              <a:rPr lang="en-US" sz="2000" dirty="0"/>
              <a:t> </a:t>
            </a:r>
            <a:r>
              <a:rPr lang="en-US" sz="2000" dirty="0" err="1"/>
              <a:t>trnszformáció</a:t>
            </a:r>
            <a:r>
              <a:rPr lang="en-US" sz="2000" dirty="0"/>
              <a:t> </a:t>
            </a:r>
            <a:r>
              <a:rPr lang="en-US" sz="2000" dirty="0" err="1"/>
              <a:t>mérhető</a:t>
            </a:r>
            <a:r>
              <a:rPr lang="en-US" sz="2000" dirty="0"/>
              <a:t> (</a:t>
            </a:r>
            <a:r>
              <a:rPr lang="en-US" sz="2000" dirty="0" err="1"/>
              <a:t>Kalibráció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Felülnézeti</a:t>
            </a:r>
            <a:r>
              <a:rPr lang="en-US" sz="2000" dirty="0"/>
              <a:t> </a:t>
            </a:r>
            <a:r>
              <a:rPr lang="en-US" sz="2000" dirty="0" err="1"/>
              <a:t>térképre</a:t>
            </a:r>
            <a:r>
              <a:rPr lang="en-US" sz="2000" dirty="0"/>
              <a:t> </a:t>
            </a:r>
            <a:r>
              <a:rPr lang="en-US" sz="2000" dirty="0" err="1"/>
              <a:t>trnaszformálható</a:t>
            </a:r>
            <a:r>
              <a:rPr lang="en-US" sz="2000" dirty="0"/>
              <a:t> </a:t>
            </a:r>
            <a:r>
              <a:rPr lang="en-US" sz="2000" dirty="0" err="1"/>
              <a:t>minden</a:t>
            </a:r>
            <a:endParaRPr lang="en-US" sz="2000" dirty="0"/>
          </a:p>
          <a:p>
            <a:pPr lvl="2"/>
            <a:r>
              <a:rPr lang="en-US" sz="1800" dirty="0" err="1"/>
              <a:t>Feltéve</a:t>
            </a:r>
            <a:r>
              <a:rPr lang="en-US" sz="1800" dirty="0"/>
              <a:t>, </a:t>
            </a:r>
            <a:r>
              <a:rPr lang="en-US" sz="1800" dirty="0" err="1"/>
              <a:t>hogy</a:t>
            </a:r>
            <a:r>
              <a:rPr lang="en-US" sz="1800" dirty="0"/>
              <a:t> a </a:t>
            </a:r>
            <a:r>
              <a:rPr lang="en-US" sz="1800" dirty="0" err="1"/>
              <a:t>földön</a:t>
            </a:r>
            <a:r>
              <a:rPr lang="en-US" sz="1800" dirty="0"/>
              <a:t> (</a:t>
            </a:r>
            <a:r>
              <a:rPr lang="en-US" sz="1800" dirty="0" err="1"/>
              <a:t>vagy</a:t>
            </a:r>
            <a:r>
              <a:rPr lang="en-US" sz="1800" dirty="0"/>
              <a:t> </a:t>
            </a:r>
            <a:r>
              <a:rPr lang="en-US" sz="1800" dirty="0" err="1"/>
              <a:t>becsülhető</a:t>
            </a:r>
            <a:r>
              <a:rPr lang="en-US" sz="1800" dirty="0"/>
              <a:t> </a:t>
            </a:r>
            <a:r>
              <a:rPr lang="en-US" sz="1800" dirty="0" err="1"/>
              <a:t>magasságban</a:t>
            </a:r>
            <a:r>
              <a:rPr lang="en-US" sz="1800" dirty="0"/>
              <a:t>) van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520758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3D </a:t>
            </a:r>
            <a:r>
              <a:rPr lang="en-US" dirty="0" err="1">
                <a:solidFill>
                  <a:schemeClr val="tx1"/>
                </a:solidFill>
              </a:rPr>
              <a:t>Detektálás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Mozgó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kamera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570589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SLAM: real time</a:t>
            </a:r>
          </a:p>
          <a:p>
            <a:r>
              <a:rPr lang="en-US" sz="2200" dirty="0" err="1"/>
              <a:t>SfM</a:t>
            </a:r>
            <a:r>
              <a:rPr lang="en-US" sz="2200" dirty="0"/>
              <a:t>: offline</a:t>
            </a:r>
          </a:p>
          <a:p>
            <a:r>
              <a:rPr lang="en-US" sz="2200" dirty="0" err="1"/>
              <a:t>Általában</a:t>
            </a:r>
            <a:r>
              <a:rPr lang="en-US" sz="2200" dirty="0"/>
              <a:t> </a:t>
            </a:r>
            <a:r>
              <a:rPr lang="en-US" sz="2200" dirty="0" err="1"/>
              <a:t>nem</a:t>
            </a:r>
            <a:r>
              <a:rPr lang="en-US" sz="2200" dirty="0"/>
              <a:t> </a:t>
            </a:r>
            <a:r>
              <a:rPr lang="en-US" sz="2200" dirty="0" err="1"/>
              <a:t>metrikus</a:t>
            </a:r>
            <a:r>
              <a:rPr lang="en-US" sz="2200" dirty="0"/>
              <a:t> a </a:t>
            </a:r>
            <a:r>
              <a:rPr lang="en-US" sz="2200" dirty="0" err="1"/>
              <a:t>skála</a:t>
            </a:r>
            <a:endParaRPr lang="hu-HU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19A91-488B-1289-FE51-34F603C9173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284607" y="3092902"/>
            <a:ext cx="8558640" cy="352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876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GOFAI vs ML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ML</a:t>
            </a:r>
          </a:p>
          <a:p>
            <a:pPr lvl="1"/>
            <a:r>
              <a:rPr lang="hu-HU" dirty="0"/>
              <a:t>Nagyszerű eredmények</a:t>
            </a:r>
          </a:p>
          <a:p>
            <a:pPr lvl="1"/>
            <a:r>
              <a:rPr lang="hu-HU" dirty="0"/>
              <a:t>Mindent (is) megoldó algoritmusok</a:t>
            </a:r>
          </a:p>
          <a:p>
            <a:pPr lvl="1"/>
            <a:r>
              <a:rPr lang="hu-HU" dirty="0"/>
              <a:t>Kiszámíthatatlan</a:t>
            </a:r>
          </a:p>
          <a:p>
            <a:pPr lvl="1"/>
            <a:r>
              <a:rPr lang="hu-HU" dirty="0"/>
              <a:t>Logikai nehézségek</a:t>
            </a:r>
          </a:p>
          <a:p>
            <a:r>
              <a:rPr lang="hu-HU" dirty="0"/>
              <a:t>GOFAI</a:t>
            </a:r>
          </a:p>
          <a:p>
            <a:pPr lvl="1"/>
            <a:r>
              <a:rPr lang="hu-HU" dirty="0"/>
              <a:t>Megmagyarázható, garantálható</a:t>
            </a:r>
          </a:p>
          <a:p>
            <a:pPr lvl="1"/>
            <a:r>
              <a:rPr lang="hu-HU" dirty="0"/>
              <a:t>Logika, „</a:t>
            </a:r>
            <a:r>
              <a:rPr lang="hu-HU" dirty="0" err="1"/>
              <a:t>Sanity</a:t>
            </a:r>
            <a:r>
              <a:rPr lang="hu-HU" dirty="0"/>
              <a:t> </a:t>
            </a:r>
            <a:r>
              <a:rPr lang="hu-HU" dirty="0" err="1"/>
              <a:t>Check</a:t>
            </a:r>
            <a:r>
              <a:rPr lang="hu-HU" dirty="0"/>
              <a:t>”</a:t>
            </a:r>
          </a:p>
          <a:p>
            <a:pPr lvl="1"/>
            <a:r>
              <a:rPr lang="hu-HU" dirty="0" err="1"/>
              <a:t>Performanciában</a:t>
            </a:r>
            <a:r>
              <a:rPr lang="hu-HU" dirty="0"/>
              <a:t> elmarad</a:t>
            </a:r>
          </a:p>
        </p:txBody>
      </p:sp>
    </p:spTree>
    <p:extLst>
      <p:ext uri="{BB962C8B-B14F-4D97-AF65-F5344CB8AC3E}">
        <p14:creationId xmlns:p14="http://schemas.microsoft.com/office/powerpoint/2010/main" val="67813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Színterek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142325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RGB a default</a:t>
            </a:r>
          </a:p>
          <a:p>
            <a:pPr lvl="1"/>
            <a:r>
              <a:rPr lang="en-US" sz="2000" dirty="0" err="1"/>
              <a:t>Problémák</a:t>
            </a:r>
            <a:endParaRPr lang="en-US" sz="2000" dirty="0"/>
          </a:p>
          <a:p>
            <a:pPr lvl="1"/>
            <a:r>
              <a:rPr lang="en-US" sz="2000" dirty="0" err="1"/>
              <a:t>YCbCr</a:t>
            </a:r>
            <a:endParaRPr lang="en-US" sz="2000" dirty="0"/>
          </a:p>
          <a:p>
            <a:pPr lvl="1"/>
            <a:r>
              <a:rPr lang="en-US" sz="2000" dirty="0"/>
              <a:t>YUV </a:t>
            </a:r>
            <a:r>
              <a:rPr lang="en-US" sz="2000" dirty="0" err="1"/>
              <a:t>kamerából</a:t>
            </a:r>
            <a:r>
              <a:rPr lang="en-US" sz="2000" dirty="0"/>
              <a:t> </a:t>
            </a:r>
            <a:r>
              <a:rPr lang="en-US" sz="2000" dirty="0" err="1"/>
              <a:t>natív</a:t>
            </a:r>
            <a:endParaRPr lang="en-US" sz="2000" dirty="0"/>
          </a:p>
          <a:p>
            <a:endParaRPr lang="hu-HU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0F041-D1C6-6D72-5A67-363B02A4E8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727451" y="1988325"/>
            <a:ext cx="3947400" cy="394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8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Színterek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142325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HSV/HIS/HSL</a:t>
            </a:r>
          </a:p>
          <a:p>
            <a:pPr lvl="1"/>
            <a:r>
              <a:rPr lang="en-US" dirty="0" err="1"/>
              <a:t>Intuitív</a:t>
            </a:r>
            <a:endParaRPr lang="en-US" dirty="0"/>
          </a:p>
          <a:p>
            <a:r>
              <a:rPr lang="hu-HU" dirty="0"/>
              <a:t>Hasznos?</a:t>
            </a:r>
          </a:p>
          <a:p>
            <a:pPr lvl="1"/>
            <a:r>
              <a:rPr lang="hu-HU" dirty="0"/>
              <a:t>Hagyományosban igen</a:t>
            </a:r>
          </a:p>
          <a:p>
            <a:pPr lvl="1"/>
            <a:r>
              <a:rPr lang="hu-HU" dirty="0"/>
              <a:t>NN úgyis megtanul valami hasonlót</a:t>
            </a:r>
          </a:p>
          <a:p>
            <a:pPr lvl="1"/>
            <a:r>
              <a:rPr lang="hu-HU" dirty="0"/>
              <a:t>Tehermentesítésre jó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F70E9-1451-77BA-EADE-463A9CA2805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539345" y="1832693"/>
            <a:ext cx="3699164" cy="4011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265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Mozgás</a:t>
            </a:r>
            <a:r>
              <a:rPr lang="en-US" dirty="0">
                <a:solidFill>
                  <a:schemeClr val="tx1"/>
                </a:solidFill>
              </a:rPr>
              <a:t>: Gaussian Background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37377" y="142011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Mozgás</a:t>
            </a:r>
            <a:r>
              <a:rPr lang="en-US" sz="2200" dirty="0"/>
              <a:t>:</a:t>
            </a:r>
            <a:endParaRPr lang="en-US" dirty="0"/>
          </a:p>
          <a:p>
            <a:pPr lvl="1"/>
            <a:r>
              <a:rPr lang="en-US" dirty="0" err="1"/>
              <a:t>Különbségkép</a:t>
            </a:r>
            <a:r>
              <a:rPr lang="en-US" dirty="0"/>
              <a:t> + Thresholding</a:t>
            </a:r>
          </a:p>
          <a:p>
            <a:pPr lvl="2"/>
            <a:r>
              <a:rPr lang="en-US" dirty="0" err="1"/>
              <a:t>Változó</a:t>
            </a:r>
            <a:r>
              <a:rPr lang="en-US" dirty="0"/>
              <a:t> </a:t>
            </a:r>
            <a:r>
              <a:rPr lang="en-US" dirty="0" err="1"/>
              <a:t>háttér</a:t>
            </a:r>
            <a:endParaRPr lang="en-US" dirty="0"/>
          </a:p>
          <a:p>
            <a:pPr lvl="2"/>
            <a:r>
              <a:rPr lang="en-US" dirty="0" err="1"/>
              <a:t>Szellemkép</a:t>
            </a:r>
            <a:endParaRPr lang="en-US" dirty="0"/>
          </a:p>
          <a:p>
            <a:pPr lvl="1"/>
            <a:r>
              <a:rPr lang="en-US" dirty="0" err="1"/>
              <a:t>Gausszi</a:t>
            </a:r>
            <a:r>
              <a:rPr lang="en-US" dirty="0"/>
              <a:t> </a:t>
            </a:r>
            <a:r>
              <a:rPr lang="en-US" dirty="0" err="1"/>
              <a:t>háttérmodell</a:t>
            </a:r>
            <a:endParaRPr lang="en-US" dirty="0"/>
          </a:p>
          <a:p>
            <a:pPr lvl="2"/>
            <a:r>
              <a:rPr lang="en-US" dirty="0"/>
              <a:t>Exp </a:t>
            </a:r>
            <a:r>
              <a:rPr lang="en-US" dirty="0" err="1"/>
              <a:t>átlagolás</a:t>
            </a:r>
            <a:endParaRPr lang="en-US" dirty="0"/>
          </a:p>
          <a:p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39464-03E1-01F4-BE92-5C8E075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621717" y="1675051"/>
            <a:ext cx="3774600" cy="216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8FC1F-AF0E-1562-A0C7-463AD917A26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b="15015"/>
          <a:stretch>
            <a:fillRect/>
          </a:stretch>
        </p:blipFill>
        <p:spPr>
          <a:xfrm>
            <a:off x="1730423" y="4097544"/>
            <a:ext cx="10024200" cy="237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749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Mozgás</a:t>
            </a:r>
            <a:r>
              <a:rPr lang="en-US" dirty="0">
                <a:solidFill>
                  <a:schemeClr val="tx1"/>
                </a:solidFill>
              </a:rPr>
              <a:t>: Gaussian Background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37377" y="142011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Variancia</a:t>
            </a:r>
            <a:r>
              <a:rPr lang="en-US" sz="2200" dirty="0"/>
              <a:t> </a:t>
            </a:r>
            <a:r>
              <a:rPr lang="en-US" sz="2200" dirty="0" err="1"/>
              <a:t>alapú</a:t>
            </a:r>
            <a:r>
              <a:rPr lang="en-US" sz="2200" dirty="0"/>
              <a:t> </a:t>
            </a:r>
            <a:r>
              <a:rPr lang="en-US" sz="2200" dirty="0" err="1"/>
              <a:t>küszöbözés</a:t>
            </a:r>
            <a:endParaRPr lang="en-US" sz="2200" dirty="0"/>
          </a:p>
          <a:p>
            <a:pPr lvl="1"/>
            <a:r>
              <a:rPr lang="en-US" dirty="0" err="1"/>
              <a:t>Paraméterek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E9AF9-006A-493E-0778-DC711288B18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58584" y="2485569"/>
            <a:ext cx="8096039" cy="391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13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Mozgás</a:t>
            </a:r>
            <a:r>
              <a:rPr lang="en-US" dirty="0">
                <a:solidFill>
                  <a:schemeClr val="tx1"/>
                </a:solidFill>
              </a:rPr>
              <a:t>: Optical Flow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353938" y="1494942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Merre</a:t>
            </a:r>
            <a:r>
              <a:rPr lang="en-US" sz="2200" dirty="0"/>
              <a:t> </a:t>
            </a:r>
            <a:r>
              <a:rPr lang="en-US" sz="2200" dirty="0" err="1"/>
              <a:t>mozognak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egyes</a:t>
            </a:r>
            <a:r>
              <a:rPr lang="en-US" sz="2200" dirty="0"/>
              <a:t> </a:t>
            </a:r>
            <a:r>
              <a:rPr lang="en-US" sz="2200" dirty="0" err="1"/>
              <a:t>pixelek</a:t>
            </a:r>
            <a:r>
              <a:rPr lang="en-US" sz="2200" dirty="0"/>
              <a:t>?</a:t>
            </a:r>
          </a:p>
          <a:p>
            <a:pPr lvl="1"/>
            <a:r>
              <a:rPr lang="en-US" dirty="0" err="1"/>
              <a:t>Áramláskép</a:t>
            </a:r>
            <a:r>
              <a:rPr lang="en-US" dirty="0"/>
              <a:t> (</a:t>
            </a:r>
            <a:r>
              <a:rPr lang="en-US" dirty="0" err="1"/>
              <a:t>folyadékok</a:t>
            </a:r>
            <a:r>
              <a:rPr lang="en-US" dirty="0"/>
              <a:t>)</a:t>
            </a:r>
          </a:p>
          <a:p>
            <a:r>
              <a:rPr lang="en-US" dirty="0" err="1"/>
              <a:t>Feltételezzük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képen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mozgás</a:t>
            </a:r>
            <a:r>
              <a:rPr lang="en-US" dirty="0"/>
              <a:t> van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mozgás</a:t>
            </a:r>
            <a:r>
              <a:rPr lang="en-US" dirty="0"/>
              <a:t> </a:t>
            </a:r>
            <a:r>
              <a:rPr lang="en-US" dirty="0" err="1"/>
              <a:t>aránylag</a:t>
            </a:r>
            <a:r>
              <a:rPr lang="en-US" dirty="0"/>
              <a:t> </a:t>
            </a:r>
            <a:r>
              <a:rPr lang="en-US" dirty="0" err="1"/>
              <a:t>kicsi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18FF9-809E-7886-3E6B-77DE04A0D2F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20001" y="3800711"/>
            <a:ext cx="4076385" cy="305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D42311A-1718-C2D5-4759-2DAE62D38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15" y="2108173"/>
            <a:ext cx="5493584" cy="36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40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Optical Flow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46671" y="1357146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Gond: 2 </a:t>
            </a:r>
            <a:r>
              <a:rPr lang="en-US" sz="2200" dirty="0" err="1"/>
              <a:t>ismeretlen</a:t>
            </a:r>
            <a:r>
              <a:rPr lang="en-US" sz="2200" dirty="0"/>
              <a:t>, 1 </a:t>
            </a:r>
            <a:r>
              <a:rPr lang="en-US" sz="2200" dirty="0" err="1"/>
              <a:t>egyenlet</a:t>
            </a:r>
            <a:endParaRPr lang="en-US" sz="2200" dirty="0"/>
          </a:p>
          <a:p>
            <a:pPr lvl="1"/>
            <a:r>
              <a:rPr lang="en-US" sz="2000" dirty="0"/>
              <a:t>Lucas-</a:t>
            </a:r>
            <a:r>
              <a:rPr lang="en-US" sz="2000" dirty="0" err="1"/>
              <a:t>Kanade</a:t>
            </a:r>
            <a:r>
              <a:rPr lang="en-US" sz="2000" dirty="0"/>
              <a:t>: </a:t>
            </a:r>
            <a:r>
              <a:rPr lang="en-US" sz="2000" dirty="0" err="1"/>
              <a:t>Környezetből</a:t>
            </a:r>
            <a:r>
              <a:rPr lang="en-US" sz="2000" dirty="0"/>
              <a:t> LS </a:t>
            </a:r>
            <a:r>
              <a:rPr lang="en-US" sz="2000" dirty="0" err="1"/>
              <a:t>becsül</a:t>
            </a:r>
            <a:r>
              <a:rPr lang="en-US" sz="2000" dirty="0"/>
              <a:t> (Sparse)</a:t>
            </a:r>
          </a:p>
          <a:p>
            <a:pPr lvl="1"/>
            <a:r>
              <a:rPr lang="en-US" sz="2000" dirty="0" err="1"/>
              <a:t>Farneback</a:t>
            </a:r>
            <a:r>
              <a:rPr lang="en-US" sz="2000" dirty="0"/>
              <a:t>: </a:t>
            </a:r>
            <a:r>
              <a:rPr lang="en-US" sz="2000" dirty="0" err="1"/>
              <a:t>Polinomot</a:t>
            </a:r>
            <a:r>
              <a:rPr lang="en-US" sz="2000" dirty="0"/>
              <a:t> </a:t>
            </a:r>
            <a:r>
              <a:rPr lang="en-US" sz="2000" dirty="0" err="1"/>
              <a:t>illeszt</a:t>
            </a:r>
            <a:r>
              <a:rPr lang="en-US" sz="2000" dirty="0"/>
              <a:t>, </a:t>
            </a:r>
            <a:r>
              <a:rPr lang="en-US" sz="2000" dirty="0" err="1"/>
              <a:t>nem</a:t>
            </a:r>
            <a:r>
              <a:rPr lang="en-US" sz="2000" dirty="0"/>
              <a:t> </a:t>
            </a:r>
            <a:r>
              <a:rPr lang="en-US" sz="2000" dirty="0" err="1"/>
              <a:t>egyenest</a:t>
            </a:r>
            <a:r>
              <a:rPr lang="en-US" sz="2000" dirty="0"/>
              <a:t> (Dense)</a:t>
            </a:r>
          </a:p>
          <a:p>
            <a:r>
              <a:rPr lang="en-US" sz="2200" dirty="0"/>
              <a:t>Gond: </a:t>
            </a:r>
            <a:r>
              <a:rPr lang="en-US" sz="2200" dirty="0" err="1"/>
              <a:t>Homogén</a:t>
            </a:r>
            <a:r>
              <a:rPr lang="en-US" sz="2200" dirty="0"/>
              <a:t> </a:t>
            </a:r>
            <a:r>
              <a:rPr lang="en-US" sz="2200" dirty="0" err="1"/>
              <a:t>régiók</a:t>
            </a:r>
            <a:endParaRPr lang="en-US" sz="2200" dirty="0"/>
          </a:p>
          <a:p>
            <a:r>
              <a:rPr lang="en-US" sz="2200" dirty="0"/>
              <a:t>Gond: </a:t>
            </a:r>
            <a:r>
              <a:rPr lang="en-US" sz="2200" dirty="0" err="1"/>
              <a:t>Apertúra</a:t>
            </a:r>
            <a:r>
              <a:rPr lang="en-US" sz="2200" dirty="0"/>
              <a:t> </a:t>
            </a:r>
            <a:r>
              <a:rPr lang="en-US" sz="2200" dirty="0" err="1"/>
              <a:t>probléma</a:t>
            </a:r>
            <a:endParaRPr lang="hu-HU" sz="2200" dirty="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C6DA2359-D546-1D18-4393-C6EB5703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64" y="3699164"/>
            <a:ext cx="3342950" cy="3030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215481-089E-C0A8-00DE-B634C380E52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6809" y="2867531"/>
            <a:ext cx="5258520" cy="3862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1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Gyors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mozgás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51639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Mi van, ha a </a:t>
            </a:r>
            <a:r>
              <a:rPr lang="en-US" sz="2200" dirty="0" err="1"/>
              <a:t>mozgás</a:t>
            </a:r>
            <a:r>
              <a:rPr lang="en-US" sz="2200" dirty="0"/>
              <a:t> </a:t>
            </a:r>
            <a:r>
              <a:rPr lang="en-US" sz="2200" dirty="0" err="1"/>
              <a:t>mégis</a:t>
            </a:r>
            <a:r>
              <a:rPr lang="en-US" sz="2200" dirty="0"/>
              <a:t> </a:t>
            </a:r>
            <a:r>
              <a:rPr lang="en-US" sz="2200" dirty="0" err="1"/>
              <a:t>túl</a:t>
            </a:r>
            <a:r>
              <a:rPr lang="en-US" sz="2200" dirty="0"/>
              <a:t> </a:t>
            </a:r>
            <a:r>
              <a:rPr lang="en-US" sz="2200" dirty="0" err="1"/>
              <a:t>nagy</a:t>
            </a:r>
            <a:r>
              <a:rPr lang="en-US" sz="2200" dirty="0"/>
              <a:t>?</a:t>
            </a:r>
          </a:p>
          <a:p>
            <a:pPr lvl="1"/>
            <a:r>
              <a:rPr lang="en-US" dirty="0" err="1"/>
              <a:t>Iteratív</a:t>
            </a:r>
            <a:endParaRPr lang="hu-HU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4410B43-A5A8-75B6-0A7C-A15E5DF1C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9" y="2754554"/>
            <a:ext cx="10080625" cy="31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50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{39324BA3-E8D1-B640-BE44-B463AFFC2D88}tf10001063</Template>
  <TotalTime>1408</TotalTime>
  <Words>434</Words>
  <Application>Microsoft Macintosh PowerPoint</Application>
  <PresentationFormat>Widescreen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Mesh</vt:lpstr>
      <vt:lpstr>Hagyományos Látás</vt:lpstr>
      <vt:lpstr>GOFAI vs ML</vt:lpstr>
      <vt:lpstr>Színterek</vt:lpstr>
      <vt:lpstr>Színterek</vt:lpstr>
      <vt:lpstr>Mozgás: Gaussian Background</vt:lpstr>
      <vt:lpstr>Mozgás: Gaussian Background</vt:lpstr>
      <vt:lpstr>Mozgás: Optical Flow</vt:lpstr>
      <vt:lpstr>Optical Flow</vt:lpstr>
      <vt:lpstr>Gyors mozgás</vt:lpstr>
      <vt:lpstr>Gyors mozgás</vt:lpstr>
      <vt:lpstr>Gyors mozgás</vt:lpstr>
      <vt:lpstr>Felhasználás: Sanity check</vt:lpstr>
      <vt:lpstr>Felhasználás: Multimodális hálók</vt:lpstr>
      <vt:lpstr>Képjellemzők: Sarkok</vt:lpstr>
      <vt:lpstr>Képjellemzők: SIFT/SURF</vt:lpstr>
      <vt:lpstr>3D Detektálás – Fix kamera</vt:lpstr>
      <vt:lpstr>3D Detektálás – Fix kamera</vt:lpstr>
      <vt:lpstr>3D Detektálás – Mozgó kamera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Tansformer Hálózatok</dc:title>
  <dc:creator>Szemenyei Márton</dc:creator>
  <cp:lastModifiedBy>Szemenyei Márton</cp:lastModifiedBy>
  <cp:revision>47</cp:revision>
  <dcterms:created xsi:type="dcterms:W3CDTF">2023-03-14T06:49:27Z</dcterms:created>
  <dcterms:modified xsi:type="dcterms:W3CDTF">2023-05-30T07:16:02Z</dcterms:modified>
</cp:coreProperties>
</file>