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316" r:id="rId4"/>
    <p:sldId id="280" r:id="rId5"/>
    <p:sldId id="293" r:id="rId6"/>
    <p:sldId id="300" r:id="rId7"/>
    <p:sldId id="310" r:id="rId8"/>
    <p:sldId id="294" r:id="rId9"/>
    <p:sldId id="295" r:id="rId10"/>
    <p:sldId id="296" r:id="rId11"/>
    <p:sldId id="314" r:id="rId12"/>
    <p:sldId id="312" r:id="rId13"/>
    <p:sldId id="301" r:id="rId14"/>
    <p:sldId id="311" r:id="rId15"/>
    <p:sldId id="302" r:id="rId16"/>
    <p:sldId id="315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585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2023. 06. 26.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Objektumkövetés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Re-ID: Min-cut max-flow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1639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Több</a:t>
            </a:r>
            <a:r>
              <a:rPr lang="en-US" sz="2200" dirty="0"/>
              <a:t> frame, </a:t>
            </a:r>
            <a:r>
              <a:rPr lang="en-US" sz="2200" dirty="0" err="1"/>
              <a:t>több</a:t>
            </a:r>
            <a:r>
              <a:rPr lang="en-US" sz="2200" dirty="0"/>
              <a:t> </a:t>
            </a:r>
            <a:r>
              <a:rPr lang="en-US" sz="2200" dirty="0" err="1"/>
              <a:t>információ</a:t>
            </a:r>
            <a:endParaRPr lang="en-US" sz="2200" dirty="0"/>
          </a:p>
          <a:p>
            <a:r>
              <a:rPr lang="en-US" dirty="0" err="1"/>
              <a:t>Gráf</a:t>
            </a:r>
            <a:r>
              <a:rPr lang="en-US" dirty="0"/>
              <a:t>: </a:t>
            </a:r>
            <a:r>
              <a:rPr lang="en-US" dirty="0" err="1"/>
              <a:t>objektumok</a:t>
            </a:r>
            <a:r>
              <a:rPr lang="en-US" dirty="0"/>
              <a:t> </a:t>
            </a:r>
            <a:r>
              <a:rPr lang="en-US" dirty="0" err="1"/>
              <a:t>csomópontok</a:t>
            </a:r>
            <a:r>
              <a:rPr lang="en-US" dirty="0"/>
              <a:t>, </a:t>
            </a:r>
            <a:r>
              <a:rPr lang="en-US" dirty="0" err="1"/>
              <a:t>élek</a:t>
            </a:r>
            <a:r>
              <a:rPr lang="en-US" dirty="0"/>
              <a:t> a frame-ek </a:t>
            </a:r>
            <a:r>
              <a:rPr lang="en-US" dirty="0" err="1"/>
              <a:t>közt</a:t>
            </a:r>
            <a:endParaRPr lang="en-US" dirty="0"/>
          </a:p>
          <a:p>
            <a:r>
              <a:rPr lang="en-US" dirty="0"/>
              <a:t>Minden frame-re Magyar </a:t>
            </a:r>
            <a:r>
              <a:rPr lang="en-US" dirty="0" err="1"/>
              <a:t>módszer</a:t>
            </a:r>
            <a:r>
              <a:rPr lang="en-US" dirty="0"/>
              <a:t>: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optimális</a:t>
            </a:r>
            <a:endParaRPr lang="en-US" dirty="0"/>
          </a:p>
          <a:p>
            <a:r>
              <a:rPr lang="en-US" dirty="0"/>
              <a:t>Max flow-ok </a:t>
            </a:r>
            <a:r>
              <a:rPr lang="en-US" dirty="0" err="1"/>
              <a:t>megtalálása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957F3-3431-0E36-F27F-4D776DA9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27008" y="4206162"/>
            <a:ext cx="7068960" cy="227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75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</a:t>
            </a:r>
            <a:r>
              <a:rPr lang="en-US" dirty="0" err="1">
                <a:solidFill>
                  <a:schemeClr val="tx1"/>
                </a:solidFill>
              </a:rPr>
              <a:t>DeepSort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5955" y="1585672"/>
            <a:ext cx="10209753" cy="5036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Standard </a:t>
            </a:r>
            <a:r>
              <a:rPr lang="en-US" sz="2200" dirty="0" err="1"/>
              <a:t>megoldás</a:t>
            </a:r>
            <a:endParaRPr lang="en-US" sz="2200" dirty="0"/>
          </a:p>
          <a:p>
            <a:pPr lvl="1"/>
            <a:r>
              <a:rPr lang="en-US" dirty="0"/>
              <a:t>Kalman + Hungarian</a:t>
            </a:r>
            <a:endParaRPr lang="hu-HU" dirty="0"/>
          </a:p>
        </p:txBody>
      </p:sp>
      <p:pic>
        <p:nvPicPr>
          <p:cNvPr id="1026" name="Picture 2" descr="null">
            <a:extLst>
              <a:ext uri="{FF2B5EF4-FFF2-40B4-BE49-F238E27FC236}">
                <a16:creationId xmlns:a16="http://schemas.microsoft.com/office/drawing/2014/main" id="{A6D7A022-4AB7-B83A-D411-7AE56CDC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02" y="3572164"/>
            <a:ext cx="6502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1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JDE (Joint detection and embedding)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8952" y="189836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feature </a:t>
            </a:r>
            <a:r>
              <a:rPr lang="en-US" sz="2200" dirty="0" err="1"/>
              <a:t>vektor</a:t>
            </a:r>
            <a:r>
              <a:rPr lang="en-US" sz="2200" dirty="0"/>
              <a:t> is a </a:t>
            </a:r>
            <a:r>
              <a:rPr lang="en-US" sz="2200" dirty="0" err="1"/>
              <a:t>detektorból</a:t>
            </a:r>
            <a:r>
              <a:rPr lang="en-US" sz="2200" dirty="0"/>
              <a:t> </a:t>
            </a:r>
            <a:r>
              <a:rPr lang="en-US" sz="2200" dirty="0" err="1"/>
              <a:t>jön</a:t>
            </a:r>
            <a:r>
              <a:rPr lang="en-US" sz="2200" dirty="0"/>
              <a:t> ki</a:t>
            </a:r>
          </a:p>
          <a:p>
            <a:pPr lvl="1"/>
            <a:r>
              <a:rPr lang="en-US" sz="2000" dirty="0"/>
              <a:t>Triplet loss (Smooth upper bound)</a:t>
            </a:r>
          </a:p>
          <a:p>
            <a:pPr lvl="1"/>
            <a:r>
              <a:rPr lang="en-US" dirty="0" err="1"/>
              <a:t>Kalman+Magyar</a:t>
            </a:r>
            <a:r>
              <a:rPr lang="en-US" dirty="0"/>
              <a:t>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dirty="0" err="1"/>
              <a:t>trackel</a:t>
            </a:r>
            <a:endParaRPr lang="en-US" dirty="0"/>
          </a:p>
        </p:txBody>
      </p:sp>
      <p:pic>
        <p:nvPicPr>
          <p:cNvPr id="5122" name="Picture 2" descr="JDE architecture">
            <a:extLst>
              <a:ext uri="{FF2B5EF4-FFF2-40B4-BE49-F238E27FC236}">
                <a16:creationId xmlns:a16="http://schemas.microsoft.com/office/drawing/2014/main" id="{30E87AB0-0A6F-B87E-B74B-656F41CA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166"/>
            <a:ext cx="12192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6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</a:t>
            </a:r>
            <a:r>
              <a:rPr lang="en-US" dirty="0" err="1">
                <a:solidFill>
                  <a:schemeClr val="tx1"/>
                </a:solidFill>
              </a:rPr>
              <a:t>GoTurn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Regresszió</a:t>
            </a:r>
          </a:p>
          <a:p>
            <a:pPr lvl="1"/>
            <a:r>
              <a:rPr lang="hu-HU" dirty="0"/>
              <a:t>Hol van az előző képi objektum a keresési régión belül</a:t>
            </a:r>
          </a:p>
        </p:txBody>
      </p:sp>
      <p:pic>
        <p:nvPicPr>
          <p:cNvPr id="3074" name="Picture 2" descr="null">
            <a:extLst>
              <a:ext uri="{FF2B5EF4-FFF2-40B4-BE49-F238E27FC236}">
                <a16:creationId xmlns:a16="http://schemas.microsoft.com/office/drawing/2014/main" id="{696833C0-7949-C8BB-E144-27A3C43B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4529"/>
            <a:ext cx="12192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31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</a:t>
            </a:r>
            <a:r>
              <a:rPr lang="en-US" dirty="0" err="1">
                <a:solidFill>
                  <a:schemeClr val="tx1"/>
                </a:solidFill>
              </a:rPr>
              <a:t>SiamMask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328684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Sziámi</a:t>
            </a:r>
            <a:r>
              <a:rPr lang="en-US" sz="2200" dirty="0"/>
              <a:t> </a:t>
            </a:r>
            <a:r>
              <a:rPr lang="en-US" sz="2200" dirty="0" err="1"/>
              <a:t>háló</a:t>
            </a:r>
            <a:endParaRPr lang="en-US" sz="2200" dirty="0"/>
          </a:p>
          <a:p>
            <a:pPr lvl="1"/>
            <a:r>
              <a:rPr lang="en-US" dirty="0" err="1"/>
              <a:t>Keresztkorreláció</a:t>
            </a:r>
            <a:endParaRPr lang="en-US" dirty="0"/>
          </a:p>
          <a:p>
            <a:r>
              <a:rPr lang="en-US" dirty="0" err="1"/>
              <a:t>Kiegészítés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szegmentáció</a:t>
            </a:r>
            <a:endParaRPr lang="en-US" dirty="0"/>
          </a:p>
          <a:p>
            <a:pPr lvl="1"/>
            <a:r>
              <a:rPr lang="en-US" dirty="0" err="1"/>
              <a:t>Forgatott</a:t>
            </a:r>
            <a:r>
              <a:rPr lang="en-US" dirty="0"/>
              <a:t> BB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785BAEE-87B2-08C4-6145-7F1E7067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7" y="3456710"/>
            <a:ext cx="11430000" cy="34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ROLO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62806" y="1440280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Recurrent YOLO</a:t>
            </a:r>
          </a:p>
          <a:p>
            <a:pPr lvl="1"/>
            <a:r>
              <a:rPr lang="en-US" dirty="0"/>
              <a:t>YOLO + LSTM</a:t>
            </a:r>
          </a:p>
          <a:p>
            <a:pPr lvl="2"/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tanítva</a:t>
            </a:r>
            <a:endParaRPr lang="en-US" dirty="0"/>
          </a:p>
          <a:p>
            <a:pPr lvl="1"/>
            <a:r>
              <a:rPr lang="en-US" dirty="0" err="1"/>
              <a:t>Assigment</a:t>
            </a:r>
            <a:r>
              <a:rPr lang="en-US" dirty="0"/>
              <a:t>: </a:t>
            </a:r>
            <a:r>
              <a:rPr lang="en-US" dirty="0" err="1"/>
              <a:t>IoU</a:t>
            </a:r>
            <a:endParaRPr lang="en-US" dirty="0"/>
          </a:p>
          <a:p>
            <a:pPr lvl="1"/>
            <a:r>
              <a:rPr lang="en-US" dirty="0"/>
              <a:t>Heatmap: 32x32 </a:t>
            </a:r>
            <a:r>
              <a:rPr lang="en-US" dirty="0" err="1"/>
              <a:t>konfidencia</a:t>
            </a:r>
            <a:r>
              <a:rPr lang="en-US" dirty="0"/>
              <a:t> </a:t>
            </a:r>
            <a:r>
              <a:rPr lang="en-US" dirty="0" err="1"/>
              <a:t>térkép</a:t>
            </a:r>
            <a:r>
              <a:rPr lang="en-US" dirty="0"/>
              <a:t> </a:t>
            </a:r>
            <a:r>
              <a:rPr lang="en-US" dirty="0" err="1"/>
              <a:t>arról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objektum</a:t>
            </a:r>
            <a:endParaRPr lang="en-US" dirty="0"/>
          </a:p>
          <a:p>
            <a:pPr lvl="2"/>
            <a:r>
              <a:rPr lang="en-US" dirty="0" err="1"/>
              <a:t>Elvesztett</a:t>
            </a:r>
            <a:r>
              <a:rPr lang="en-US" dirty="0"/>
              <a:t> </a:t>
            </a:r>
            <a:r>
              <a:rPr lang="en-US" dirty="0" err="1"/>
              <a:t>detekció</a:t>
            </a:r>
            <a:endParaRPr lang="hu-HU" dirty="0"/>
          </a:p>
        </p:txBody>
      </p:sp>
      <p:pic>
        <p:nvPicPr>
          <p:cNvPr id="4098" name="Picture 2" descr="Recurrent YOLO (ROLO) achitecture">
            <a:extLst>
              <a:ext uri="{FF2B5EF4-FFF2-40B4-BE49-F238E27FC236}">
                <a16:creationId xmlns:a16="http://schemas.microsoft.com/office/drawing/2014/main" id="{D080127F-3CFE-C849-9AF5-59165337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949558"/>
            <a:ext cx="121920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</a:t>
            </a:r>
            <a:r>
              <a:rPr lang="en-US" dirty="0" err="1">
                <a:solidFill>
                  <a:schemeClr val="tx1"/>
                </a:solidFill>
              </a:rPr>
              <a:t>TransMOT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70589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err="1"/>
              <a:t>Transformer</a:t>
            </a:r>
            <a:endParaRPr lang="hu-HU" sz="1800" dirty="0"/>
          </a:p>
          <a:p>
            <a:pPr lvl="1"/>
            <a:r>
              <a:rPr lang="hu-HU" sz="1600" dirty="0" err="1"/>
              <a:t>Transformer</a:t>
            </a:r>
            <a:r>
              <a:rPr lang="hu-HU" sz="1600" dirty="0"/>
              <a:t> egy gráf neurális háló</a:t>
            </a:r>
          </a:p>
          <a:p>
            <a:pPr lvl="1"/>
            <a:r>
              <a:rPr lang="hu-HU" sz="1600" dirty="0"/>
              <a:t>Detektált objektumok: Gráf</a:t>
            </a:r>
          </a:p>
          <a:p>
            <a:pPr lvl="1"/>
            <a:r>
              <a:rPr lang="hu-HU" sz="1600" dirty="0"/>
              <a:t>Külön tér és időbeli kódolás</a:t>
            </a:r>
          </a:p>
          <a:p>
            <a:pPr lvl="1"/>
            <a:r>
              <a:rPr lang="hu-HU" sz="1600" dirty="0"/>
              <a:t>Ritka gráfok -&gt; hatékonyabb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F94486E-C820-CC82-853A-541AE1F1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743567"/>
            <a:ext cx="12192000" cy="30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Deep Learning: </a:t>
            </a:r>
            <a:r>
              <a:rPr lang="en-US" dirty="0" err="1">
                <a:solidFill>
                  <a:schemeClr val="tx1"/>
                </a:solidFill>
              </a:rPr>
              <a:t>TransMOT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70589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err="1"/>
              <a:t>Spatial</a:t>
            </a:r>
            <a:r>
              <a:rPr lang="hu-HU" sz="1800" dirty="0"/>
              <a:t> </a:t>
            </a:r>
            <a:r>
              <a:rPr lang="hu-HU" sz="1800" dirty="0" err="1"/>
              <a:t>Encoder</a:t>
            </a:r>
            <a:r>
              <a:rPr lang="hu-HU" sz="1800" dirty="0"/>
              <a:t>:</a:t>
            </a:r>
          </a:p>
          <a:p>
            <a:pPr lvl="1"/>
            <a:r>
              <a:rPr lang="hu-HU" sz="1400" dirty="0"/>
              <a:t>Bement: utolsó T térbeli gráf</a:t>
            </a:r>
          </a:p>
          <a:p>
            <a:pPr lvl="1"/>
            <a:r>
              <a:rPr lang="hu-HU" sz="1400" dirty="0" err="1"/>
              <a:t>Value</a:t>
            </a:r>
            <a:r>
              <a:rPr lang="hu-HU" sz="1400" dirty="0"/>
              <a:t>: Gráf </a:t>
            </a:r>
            <a:r>
              <a:rPr lang="hu-HU" sz="1400" dirty="0" err="1"/>
              <a:t>konvolúció</a:t>
            </a:r>
            <a:endParaRPr lang="hu-HU" sz="1400" dirty="0"/>
          </a:p>
          <a:p>
            <a:r>
              <a:rPr lang="hu-HU" sz="1600" dirty="0" err="1"/>
              <a:t>Temporal</a:t>
            </a:r>
            <a:r>
              <a:rPr lang="hu-HU" sz="1600" dirty="0"/>
              <a:t> </a:t>
            </a:r>
            <a:r>
              <a:rPr lang="hu-HU" sz="1600" dirty="0" err="1"/>
              <a:t>Encoder</a:t>
            </a:r>
            <a:r>
              <a:rPr lang="hu-HU" sz="1600" dirty="0"/>
              <a:t>:</a:t>
            </a:r>
          </a:p>
          <a:p>
            <a:pPr lvl="1"/>
            <a:r>
              <a:rPr lang="hu-HU" sz="1400" dirty="0"/>
              <a:t>Sima </a:t>
            </a:r>
            <a:r>
              <a:rPr lang="hu-HU" sz="1400" dirty="0" err="1"/>
              <a:t>transformer</a:t>
            </a:r>
            <a:r>
              <a:rPr lang="hu-HU" sz="1400" dirty="0"/>
              <a:t>, összes </a:t>
            </a:r>
            <a:r>
              <a:rPr lang="hu-HU" sz="1400" dirty="0" err="1"/>
              <a:t>tracklet</a:t>
            </a:r>
            <a:endParaRPr lang="hu-HU" sz="1400" dirty="0"/>
          </a:p>
          <a:p>
            <a:r>
              <a:rPr lang="hu-HU" sz="1600" dirty="0" err="1"/>
              <a:t>Spatial</a:t>
            </a:r>
            <a:r>
              <a:rPr lang="hu-HU" sz="1600" dirty="0"/>
              <a:t> </a:t>
            </a:r>
            <a:r>
              <a:rPr lang="hu-HU" sz="1600" dirty="0" err="1"/>
              <a:t>Decoder</a:t>
            </a:r>
            <a:endParaRPr lang="hu-HU" sz="1600" dirty="0"/>
          </a:p>
          <a:p>
            <a:pPr lvl="1"/>
            <a:r>
              <a:rPr lang="hu-HU" sz="1400" dirty="0"/>
              <a:t>Virtuális </a:t>
            </a:r>
            <a:r>
              <a:rPr lang="hu-HU" sz="1400" dirty="0" err="1"/>
              <a:t>node</a:t>
            </a:r>
            <a:r>
              <a:rPr lang="hu-HU" sz="1400" dirty="0"/>
              <a:t>-ok</a:t>
            </a:r>
          </a:p>
          <a:p>
            <a:pPr lvl="1"/>
            <a:r>
              <a:rPr lang="hu-HU" sz="1400" dirty="0"/>
              <a:t>Duplikálás: </a:t>
            </a:r>
            <a:r>
              <a:rPr lang="hu-HU" sz="1400" dirty="0" err="1"/>
              <a:t>Cross-Att</a:t>
            </a:r>
            <a:r>
              <a:rPr lang="hu-HU" sz="1400" dirty="0"/>
              <a:t> </a:t>
            </a:r>
            <a:r>
              <a:rPr lang="hu-HU" sz="1400" dirty="0" err="1"/>
              <a:t>működjön</a:t>
            </a:r>
            <a:endParaRPr lang="hu-HU" sz="1400" dirty="0"/>
          </a:p>
        </p:txBody>
      </p:sp>
      <p:pic>
        <p:nvPicPr>
          <p:cNvPr id="9" name="Picture 8" descr="A diagram of a decode&#10;&#10;Description automatically generated with low confidence">
            <a:extLst>
              <a:ext uri="{FF2B5EF4-FFF2-40B4-BE49-F238E27FC236}">
                <a16:creationId xmlns:a16="http://schemas.microsoft.com/office/drawing/2014/main" id="{4BCD916F-A5DF-7EE7-C3BC-D1C5736F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12" y="1675051"/>
            <a:ext cx="3589482" cy="4099566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70C751E3-8476-D0C8-2A9A-BAE3B454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76" y="1675051"/>
            <a:ext cx="3297959" cy="34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Objektumkövetés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Detekció</a:t>
            </a:r>
            <a:endParaRPr lang="hu-HU" dirty="0"/>
          </a:p>
          <a:p>
            <a:pPr lvl="1"/>
            <a:r>
              <a:rPr lang="hu-HU" dirty="0"/>
              <a:t>Egyszerű</a:t>
            </a:r>
          </a:p>
          <a:p>
            <a:r>
              <a:rPr lang="hu-HU" dirty="0" err="1"/>
              <a:t>Tracking</a:t>
            </a:r>
            <a:endParaRPr lang="hu-HU" dirty="0"/>
          </a:p>
          <a:p>
            <a:pPr lvl="1"/>
            <a:r>
              <a:rPr lang="hu-HU" dirty="0"/>
              <a:t>Gyorsabb</a:t>
            </a:r>
          </a:p>
          <a:p>
            <a:pPr lvl="1"/>
            <a:r>
              <a:rPr lang="hu-HU" dirty="0"/>
              <a:t>Kihasznál előzetes információkat (pozíció, megjelenés, mozgás)</a:t>
            </a:r>
          </a:p>
          <a:p>
            <a:pPr lvl="1"/>
            <a:r>
              <a:rPr lang="hu-HU" dirty="0"/>
              <a:t>Kitakart részekre robusztusabb</a:t>
            </a:r>
          </a:p>
          <a:p>
            <a:pPr lvl="1"/>
            <a:r>
              <a:rPr lang="hu-HU" dirty="0"/>
              <a:t>Nincs szükség </a:t>
            </a:r>
            <a:r>
              <a:rPr lang="hu-HU" dirty="0" err="1"/>
              <a:t>reidentifikációra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Objektumkövetés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Lépések</a:t>
            </a:r>
          </a:p>
          <a:p>
            <a:pPr lvl="1"/>
            <a:r>
              <a:rPr lang="hu-HU" dirty="0" err="1"/>
              <a:t>Inicializáció</a:t>
            </a:r>
            <a:endParaRPr lang="hu-HU" dirty="0"/>
          </a:p>
          <a:p>
            <a:pPr lvl="2"/>
            <a:r>
              <a:rPr lang="hu-HU" dirty="0" err="1"/>
              <a:t>Detekció</a:t>
            </a:r>
            <a:endParaRPr lang="hu-HU" dirty="0"/>
          </a:p>
          <a:p>
            <a:pPr lvl="1"/>
            <a:r>
              <a:rPr lang="hu-HU" dirty="0"/>
              <a:t>Modellezés</a:t>
            </a:r>
          </a:p>
          <a:p>
            <a:pPr lvl="2"/>
            <a:r>
              <a:rPr lang="hu-HU" dirty="0" err="1"/>
              <a:t>Feature</a:t>
            </a:r>
            <a:endParaRPr lang="hu-HU" dirty="0"/>
          </a:p>
          <a:p>
            <a:pPr lvl="1"/>
            <a:r>
              <a:rPr lang="hu-HU" dirty="0"/>
              <a:t>Mozgásbecslés</a:t>
            </a:r>
          </a:p>
          <a:p>
            <a:pPr lvl="1"/>
            <a:r>
              <a:rPr lang="hu-HU" dirty="0"/>
              <a:t>Pozícióbecslés</a:t>
            </a:r>
          </a:p>
        </p:txBody>
      </p:sp>
    </p:spTree>
    <p:extLst>
      <p:ext uri="{BB962C8B-B14F-4D97-AF65-F5344CB8AC3E}">
        <p14:creationId xmlns:p14="http://schemas.microsoft.com/office/powerpoint/2010/main" val="24604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Mozgás</a:t>
            </a:r>
            <a:r>
              <a:rPr lang="en-US" dirty="0">
                <a:solidFill>
                  <a:schemeClr val="tx1"/>
                </a:solidFill>
              </a:rPr>
              <a:t>: Optical flow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Mozgásvektorok</a:t>
            </a:r>
            <a:r>
              <a:rPr lang="en-US" sz="2200" dirty="0"/>
              <a:t> </a:t>
            </a:r>
            <a:r>
              <a:rPr lang="en-US" sz="2200" dirty="0" err="1"/>
              <a:t>meghatározása</a:t>
            </a:r>
            <a:endParaRPr lang="en-US" sz="2200" dirty="0"/>
          </a:p>
          <a:p>
            <a:r>
              <a:rPr lang="en-US" sz="2200" dirty="0" err="1"/>
              <a:t>Problémák</a:t>
            </a:r>
            <a:r>
              <a:rPr lang="en-US" sz="2200" dirty="0"/>
              <a:t>:</a:t>
            </a:r>
          </a:p>
          <a:p>
            <a:pPr lvl="1"/>
            <a:r>
              <a:rPr lang="en-US" dirty="0" err="1"/>
              <a:t>Átfedés</a:t>
            </a:r>
            <a:r>
              <a:rPr lang="en-US" dirty="0"/>
              <a:t> (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objektum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egymáshoz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)</a:t>
            </a:r>
          </a:p>
          <a:p>
            <a:endParaRPr lang="hu-HU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96BDE-1761-DE82-0137-8A9170D05BE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094412" y="2096602"/>
            <a:ext cx="4076385" cy="3057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Mozgás</a:t>
            </a:r>
            <a:r>
              <a:rPr lang="en-US" dirty="0">
                <a:solidFill>
                  <a:schemeClr val="tx1"/>
                </a:solidFill>
              </a:rPr>
              <a:t>: Mean Shift (</a:t>
            </a:r>
            <a:r>
              <a:rPr lang="en-US" dirty="0" err="1">
                <a:solidFill>
                  <a:schemeClr val="tx1"/>
                </a:solidFill>
              </a:rPr>
              <a:t>CamShift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err="1"/>
              <a:t>Mean</a:t>
            </a:r>
            <a:r>
              <a:rPr lang="hu-HU" sz="2200" dirty="0"/>
              <a:t> shift: Ablak az tömegközéppontba </a:t>
            </a:r>
            <a:r>
              <a:rPr lang="hu-HU" sz="2200" dirty="0" err="1"/>
              <a:t>shiftelődik</a:t>
            </a:r>
            <a:endParaRPr lang="hu-HU" sz="2200" dirty="0"/>
          </a:p>
          <a:p>
            <a:pPr lvl="1"/>
            <a:r>
              <a:rPr lang="hu-HU" sz="2000" dirty="0"/>
              <a:t>Probléma: Nem változik a méret</a:t>
            </a:r>
          </a:p>
          <a:p>
            <a:r>
              <a:rPr lang="hu-HU" dirty="0" err="1"/>
              <a:t>CamShift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Konvergencia után </a:t>
            </a:r>
            <a:r>
              <a:rPr lang="hu-HU" dirty="0" err="1"/>
              <a:t>újraszámolja</a:t>
            </a:r>
            <a:r>
              <a:rPr lang="hu-HU" dirty="0"/>
              <a:t> az ablakot</a:t>
            </a:r>
          </a:p>
          <a:p>
            <a:pPr lvl="1"/>
            <a:r>
              <a:rPr lang="hu-HU" dirty="0"/>
              <a:t>Megint </a:t>
            </a:r>
            <a:r>
              <a:rPr lang="hu-HU" dirty="0" err="1"/>
              <a:t>MeanShift</a:t>
            </a:r>
            <a:endParaRPr lang="hu-H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2993C80-29B9-97DF-CF12-9AFDA26B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82" y="2164975"/>
            <a:ext cx="26924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Pozicionálás</a:t>
            </a:r>
            <a:r>
              <a:rPr lang="en-US" dirty="0">
                <a:solidFill>
                  <a:schemeClr val="tx1"/>
                </a:solidFill>
              </a:rPr>
              <a:t>: Hidden Markov Model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dirty="0"/>
              <a:t>Rejtett állapot: Pozíció</a:t>
            </a:r>
          </a:p>
          <a:p>
            <a:pPr lvl="0"/>
            <a:r>
              <a:rPr lang="hu-HU" dirty="0"/>
              <a:t>Állapot átmenetek: Gauss/Egyenletes</a:t>
            </a:r>
          </a:p>
          <a:p>
            <a:pPr lvl="0"/>
            <a:r>
              <a:rPr lang="hu-HU" dirty="0"/>
              <a:t>Megfigyelés: Gauss</a:t>
            </a:r>
          </a:p>
          <a:p>
            <a:pPr lvl="0"/>
            <a:r>
              <a:rPr lang="hu-HU" dirty="0"/>
              <a:t>Megoldás:</a:t>
            </a:r>
          </a:p>
          <a:p>
            <a:pPr lvl="1"/>
            <a:r>
              <a:rPr lang="hu-HU" dirty="0" err="1"/>
              <a:t>Viterbi</a:t>
            </a:r>
            <a:r>
              <a:rPr lang="hu-HU" dirty="0"/>
              <a:t>-algoritmus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96CDE-233C-D674-7733-B4CF06EE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991284" y="1477411"/>
            <a:ext cx="3979682" cy="3068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66B3A9-6775-4758-F77B-6FDCDBABC9F0}"/>
              </a:ext>
            </a:extLst>
          </p:cNvPr>
          <p:cNvGrpSpPr/>
          <p:nvPr/>
        </p:nvGrpSpPr>
        <p:grpSpPr>
          <a:xfrm>
            <a:off x="8259644" y="4874280"/>
            <a:ext cx="1350719" cy="1374120"/>
            <a:chOff x="7430760" y="3835800"/>
            <a:chExt cx="1350719" cy="1374120"/>
          </a:xfrm>
        </p:grpSpPr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AAF6AF5E-AEB6-E91F-F56E-8411B36663D3}"/>
                </a:ext>
              </a:extLst>
            </p:cNvPr>
            <p:cNvSpPr/>
            <p:nvPr/>
          </p:nvSpPr>
          <p:spPr>
            <a:xfrm>
              <a:off x="7430760" y="3835800"/>
              <a:ext cx="4496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604F2A26-D214-3504-05A1-33EC74133EC3}"/>
                </a:ext>
              </a:extLst>
            </p:cNvPr>
            <p:cNvSpPr/>
            <p:nvPr/>
          </p:nvSpPr>
          <p:spPr>
            <a:xfrm>
              <a:off x="7880400" y="3836520"/>
              <a:ext cx="45000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FB809AE8-4625-03A0-CC26-A2408AAB3C8F}"/>
                </a:ext>
              </a:extLst>
            </p:cNvPr>
            <p:cNvSpPr/>
            <p:nvPr/>
          </p:nvSpPr>
          <p:spPr>
            <a:xfrm>
              <a:off x="8330400" y="3836520"/>
              <a:ext cx="45035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4A316186-AB10-9AD2-95BC-06A6E3955B17}"/>
                </a:ext>
              </a:extLst>
            </p:cNvPr>
            <p:cNvSpPr/>
            <p:nvPr/>
          </p:nvSpPr>
          <p:spPr>
            <a:xfrm>
              <a:off x="7432200" y="4295160"/>
              <a:ext cx="449639" cy="45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7AD5500F-4F25-28EB-E55B-E4FEE17C9156}"/>
                </a:ext>
              </a:extLst>
            </p:cNvPr>
            <p:cNvSpPr/>
            <p:nvPr/>
          </p:nvSpPr>
          <p:spPr>
            <a:xfrm>
              <a:off x="7881840" y="4295520"/>
              <a:ext cx="45000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0589AAF3-724B-2AF2-6F59-462A6B17E96C}"/>
                </a:ext>
              </a:extLst>
            </p:cNvPr>
            <p:cNvSpPr/>
            <p:nvPr/>
          </p:nvSpPr>
          <p:spPr>
            <a:xfrm>
              <a:off x="8331840" y="4295520"/>
              <a:ext cx="4496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3F046BFD-6B98-71D3-B292-661B415BB446}"/>
                </a:ext>
              </a:extLst>
            </p:cNvPr>
            <p:cNvSpPr/>
            <p:nvPr/>
          </p:nvSpPr>
          <p:spPr>
            <a:xfrm>
              <a:off x="7432200" y="4752000"/>
              <a:ext cx="4496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F1BBF2C7-29B9-4433-D974-98CEF3301F3B}"/>
                </a:ext>
              </a:extLst>
            </p:cNvPr>
            <p:cNvSpPr/>
            <p:nvPr/>
          </p:nvSpPr>
          <p:spPr>
            <a:xfrm>
              <a:off x="7881840" y="4753440"/>
              <a:ext cx="45000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F55EC410-F1E9-05CE-6FF2-BA203CB0A94D}"/>
                </a:ext>
              </a:extLst>
            </p:cNvPr>
            <p:cNvSpPr/>
            <p:nvPr/>
          </p:nvSpPr>
          <p:spPr>
            <a:xfrm>
              <a:off x="8331840" y="4753440"/>
              <a:ext cx="4496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B90A3-5AFB-49D9-0E5D-84E54CA8A7F6}"/>
              </a:ext>
            </a:extLst>
          </p:cNvPr>
          <p:cNvGrpSpPr/>
          <p:nvPr/>
        </p:nvGrpSpPr>
        <p:grpSpPr>
          <a:xfrm>
            <a:off x="5991284" y="4874280"/>
            <a:ext cx="1360799" cy="1374120"/>
            <a:chOff x="5162400" y="3835800"/>
            <a:chExt cx="1360799" cy="1374120"/>
          </a:xfrm>
        </p:grpSpPr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3C923777-BD21-B72C-861C-117284299099}"/>
                </a:ext>
              </a:extLst>
            </p:cNvPr>
            <p:cNvSpPr/>
            <p:nvPr/>
          </p:nvSpPr>
          <p:spPr>
            <a:xfrm>
              <a:off x="5162400" y="3835800"/>
              <a:ext cx="4532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50FC645B-7AA6-5A9F-A0FD-C380C1039D9B}"/>
                </a:ext>
              </a:extLst>
            </p:cNvPr>
            <p:cNvSpPr/>
            <p:nvPr/>
          </p:nvSpPr>
          <p:spPr>
            <a:xfrm>
              <a:off x="5615640" y="3836520"/>
              <a:ext cx="45288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2</a:t>
              </a: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404C2391-47AB-5A31-458E-356BC0F68502}"/>
                </a:ext>
              </a:extLst>
            </p:cNvPr>
            <p:cNvSpPr/>
            <p:nvPr/>
          </p:nvSpPr>
          <p:spPr>
            <a:xfrm>
              <a:off x="6068520" y="3836520"/>
              <a:ext cx="45395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D95B77C9-D38F-99ED-34BF-BB8681E9DBF3}"/>
                </a:ext>
              </a:extLst>
            </p:cNvPr>
            <p:cNvSpPr/>
            <p:nvPr/>
          </p:nvSpPr>
          <p:spPr>
            <a:xfrm>
              <a:off x="5163840" y="4294800"/>
              <a:ext cx="4532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2</a:t>
              </a:r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BE81CEBA-A36D-FDC5-0919-3A459650E21A}"/>
                </a:ext>
              </a:extLst>
            </p:cNvPr>
            <p:cNvSpPr/>
            <p:nvPr/>
          </p:nvSpPr>
          <p:spPr>
            <a:xfrm>
              <a:off x="5617080" y="4295520"/>
              <a:ext cx="45288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4</a:t>
              </a:r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189EAADB-F96F-2679-B3F5-F5C4E6DF5F3C}"/>
                </a:ext>
              </a:extLst>
            </p:cNvPr>
            <p:cNvSpPr/>
            <p:nvPr/>
          </p:nvSpPr>
          <p:spPr>
            <a:xfrm>
              <a:off x="6069960" y="4295520"/>
              <a:ext cx="4532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2</a:t>
              </a:r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8301C2AC-7FA9-0B98-C7BA-7431E0BBAC57}"/>
                </a:ext>
              </a:extLst>
            </p:cNvPr>
            <p:cNvSpPr/>
            <p:nvPr/>
          </p:nvSpPr>
          <p:spPr>
            <a:xfrm>
              <a:off x="5163840" y="4752000"/>
              <a:ext cx="4532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8206F635-F01D-CEBA-28E4-E8635389627C}"/>
                </a:ext>
              </a:extLst>
            </p:cNvPr>
            <p:cNvSpPr/>
            <p:nvPr/>
          </p:nvSpPr>
          <p:spPr>
            <a:xfrm>
              <a:off x="5617080" y="4753440"/>
              <a:ext cx="452880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2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B60BD4FC-35F7-9BF3-3BCC-D2D9E175A1BC}"/>
                </a:ext>
              </a:extLst>
            </p:cNvPr>
            <p:cNvSpPr/>
            <p:nvPr/>
          </p:nvSpPr>
          <p:spPr>
            <a:xfrm>
              <a:off x="6069960" y="4753440"/>
              <a:ext cx="453239" cy="456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333333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hu-HU" sz="1400" b="0" i="0" u="none" strike="noStrike" kern="1200">
                  <a:ln>
                    <a:noFill/>
                  </a:ln>
                  <a:solidFill>
                    <a:srgbClr val="DC2300"/>
                  </a:solidFill>
                  <a:latin typeface="Times New Roman" pitchFamily="18"/>
                  <a:ea typeface="Droid Sans Fallback" pitchFamily="2"/>
                  <a:cs typeface="FreeSans" pitchFamily="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74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Pozicionálás</a:t>
            </a:r>
            <a:r>
              <a:rPr lang="en-US" dirty="0">
                <a:solidFill>
                  <a:schemeClr val="tx1"/>
                </a:solidFill>
              </a:rPr>
              <a:t>: Kalman Filter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Gaussok</a:t>
            </a:r>
            <a:r>
              <a:rPr lang="en-US" sz="2200" dirty="0"/>
              <a:t> </a:t>
            </a:r>
            <a:r>
              <a:rPr lang="en-US" sz="2200" dirty="0" err="1"/>
              <a:t>kombiniálása</a:t>
            </a:r>
            <a:endParaRPr lang="en-US" sz="2200" dirty="0"/>
          </a:p>
          <a:p>
            <a:r>
              <a:rPr lang="en-US" sz="2200" dirty="0" err="1"/>
              <a:t>Egyik</a:t>
            </a:r>
            <a:r>
              <a:rPr lang="en-US" sz="2200" dirty="0"/>
              <a:t>: </a:t>
            </a:r>
            <a:r>
              <a:rPr lang="en-US" sz="2200" dirty="0" err="1"/>
              <a:t>Akutális</a:t>
            </a:r>
            <a:r>
              <a:rPr lang="en-US" sz="2200" dirty="0"/>
              <a:t> </a:t>
            </a:r>
            <a:r>
              <a:rPr lang="en-US" sz="2200" dirty="0" err="1"/>
              <a:t>mérés</a:t>
            </a:r>
            <a:endParaRPr lang="en-US" sz="2200" dirty="0"/>
          </a:p>
          <a:p>
            <a:r>
              <a:rPr lang="en-US" sz="2200" dirty="0" err="1"/>
              <a:t>Másik</a:t>
            </a:r>
            <a:r>
              <a:rPr lang="en-US" sz="2200" dirty="0"/>
              <a:t>: </a:t>
            </a:r>
            <a:r>
              <a:rPr lang="en-US" sz="2200" dirty="0" err="1"/>
              <a:t>előző</a:t>
            </a:r>
            <a:r>
              <a:rPr lang="en-US" sz="2200" dirty="0"/>
              <a:t> </a:t>
            </a:r>
            <a:r>
              <a:rPr lang="en-US" sz="2200" dirty="0" err="1"/>
              <a:t>állapotokból</a:t>
            </a:r>
            <a:r>
              <a:rPr lang="en-US" sz="2200" dirty="0"/>
              <a:t> </a:t>
            </a:r>
            <a:r>
              <a:rPr lang="en-US" sz="2200" dirty="0" err="1"/>
              <a:t>extrapolálva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147D9-580D-804F-3EB7-022D8B1666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21822" y="1675051"/>
            <a:ext cx="4500360" cy="29109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452872-C3F4-D183-B8CA-6BF985A1840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7172639" y="4608213"/>
                <a:ext cx="3357360" cy="207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  <m: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sz="2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800" i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452872-C3F4-D183-B8CA-6BF985A1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639" y="4608213"/>
                <a:ext cx="3357360" cy="207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77653D-79EC-234A-559C-BE1FD64D0641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65020" y="4013190"/>
                <a:ext cx="3895200" cy="2414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i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77653D-79EC-234A-559C-BE1FD64D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20" y="4013190"/>
                <a:ext cx="3895200" cy="2414160"/>
              </a:xfrm>
              <a:prstGeom prst="rect">
                <a:avLst/>
              </a:prstGeom>
              <a:blipFill>
                <a:blip r:embed="rId4"/>
                <a:stretch>
                  <a:fillRect r="-2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13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Re-ID: </a:t>
            </a:r>
            <a:r>
              <a:rPr lang="en-US" dirty="0" err="1">
                <a:solidFill>
                  <a:schemeClr val="tx1"/>
                </a:solidFill>
              </a:rPr>
              <a:t>Affinitás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353938" y="1494942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RBF (Radial basis function)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378E-B8D0-5141-F520-8887E46CEA4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296581" y="3154902"/>
            <a:ext cx="5345640" cy="34970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71CC7D-511E-4121-D220-AE03C2277BB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559661" y="1494942"/>
                <a:ext cx="7449480" cy="1325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71CC7D-511E-4121-D220-AE03C227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61" y="1494942"/>
                <a:ext cx="7449480" cy="1325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24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Re-ID: Hungarian algorithm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6671" y="135714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Bemenet: Affinitások mátrixa</a:t>
            </a:r>
          </a:p>
          <a:p>
            <a:r>
              <a:rPr lang="hu-HU" sz="2200" dirty="0"/>
              <a:t>Legjobb párosítás</a:t>
            </a:r>
          </a:p>
          <a:p>
            <a:r>
              <a:rPr lang="hu-HU" sz="2200" dirty="0" err="1"/>
              <a:t>Dummy</a:t>
            </a:r>
            <a:r>
              <a:rPr lang="hu-HU" sz="2200" dirty="0"/>
              <a:t> </a:t>
            </a:r>
            <a:r>
              <a:rPr lang="hu-HU" sz="2200" dirty="0" err="1"/>
              <a:t>node</a:t>
            </a:r>
            <a:r>
              <a:rPr lang="hu-HU" sz="2200" dirty="0"/>
              <a:t>-ok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7A68-E0EE-3EE3-BFBD-CF4EC6CB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22040" y="2945160"/>
            <a:ext cx="8769960" cy="391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1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2991</TotalTime>
  <Words>343</Words>
  <Application>Microsoft Macintosh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Mesh</vt:lpstr>
      <vt:lpstr>Objektumkövetés</vt:lpstr>
      <vt:lpstr>Objektumkövetés</vt:lpstr>
      <vt:lpstr>Objektumkövetés</vt:lpstr>
      <vt:lpstr>Mozgás: Optical flow</vt:lpstr>
      <vt:lpstr>Mozgás: Mean Shift (CamShift)</vt:lpstr>
      <vt:lpstr>Pozicionálás: Hidden Markov Model</vt:lpstr>
      <vt:lpstr>Pozicionálás: Kalman Filter</vt:lpstr>
      <vt:lpstr>Re-ID: Affinitás</vt:lpstr>
      <vt:lpstr>Re-ID: Hungarian algorithm</vt:lpstr>
      <vt:lpstr>Re-ID: Min-cut max-flow</vt:lpstr>
      <vt:lpstr>Deep Learning: DeepSort</vt:lpstr>
      <vt:lpstr>Deep Learning: JDE (Joint detection and embedding)</vt:lpstr>
      <vt:lpstr>Deep Learning: GoTurn</vt:lpstr>
      <vt:lpstr>Deep Learning: SiamMask</vt:lpstr>
      <vt:lpstr>Deep learning: ROLO</vt:lpstr>
      <vt:lpstr>Deep Learning: TransMOT</vt:lpstr>
      <vt:lpstr>Deep Learning: TransMOT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Szemenyei Márton</cp:lastModifiedBy>
  <cp:revision>57</cp:revision>
  <dcterms:created xsi:type="dcterms:W3CDTF">2023-03-14T06:49:27Z</dcterms:created>
  <dcterms:modified xsi:type="dcterms:W3CDTF">2023-06-27T07:42:15Z</dcterms:modified>
</cp:coreProperties>
</file>