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21"/>
  </p:notesMasterIdLst>
  <p:sldIdLst>
    <p:sldId id="256" r:id="rId2"/>
    <p:sldId id="257" r:id="rId3"/>
    <p:sldId id="280" r:id="rId4"/>
    <p:sldId id="293" r:id="rId5"/>
    <p:sldId id="294" r:id="rId6"/>
    <p:sldId id="295" r:id="rId7"/>
    <p:sldId id="296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297" r:id="rId16"/>
    <p:sldId id="298" r:id="rId17"/>
    <p:sldId id="299" r:id="rId18"/>
    <p:sldId id="307" r:id="rId19"/>
    <p:sldId id="30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585"/>
  </p:normalViewPr>
  <p:slideViewPr>
    <p:cSldViewPr snapToGrid="0">
      <p:cViewPr varScale="1">
        <p:scale>
          <a:sx n="110" d="100"/>
          <a:sy n="110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5DD51-6450-4657-BC2C-60780CE100E0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E80B4-B777-44E8-B338-021FDD315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0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6441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257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21962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2738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205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9309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98897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5522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1458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6904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5072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7035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954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2169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757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1273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7585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60BBDE6-7693-904A-97D1-05ADAE880626}" type="datetimeFigureOut">
              <a:rPr lang="en-HU" smtClean="0"/>
              <a:t>2023. 05. 16.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16077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255CB-931A-4849-58E1-7198CD0A7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865974"/>
            <a:ext cx="8676222" cy="3643822"/>
          </a:xfrm>
        </p:spPr>
        <p:txBody>
          <a:bodyPr anchor="ctr">
            <a:normAutofit/>
          </a:bodyPr>
          <a:lstStyle/>
          <a:p>
            <a:r>
              <a:rPr lang="en-US" sz="6600" dirty="0"/>
              <a:t>Self-Supervised Learning</a:t>
            </a:r>
            <a:endParaRPr lang="en-HU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7D14E-60E4-BB73-EE7C-DC6E34D72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542384"/>
            <a:ext cx="8676222" cy="6282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U" sz="1500">
                <a:solidFill>
                  <a:srgbClr val="E6E6E6"/>
                </a:solidFill>
              </a:rPr>
              <a:t>Dr. Szemenyei Márton</a:t>
            </a:r>
          </a:p>
          <a:p>
            <a:pPr>
              <a:lnSpc>
                <a:spcPct val="90000"/>
              </a:lnSpc>
            </a:pPr>
            <a:r>
              <a:rPr lang="en-HU" sz="1500">
                <a:solidFill>
                  <a:srgbClr val="E6E6E6"/>
                </a:solidFill>
              </a:rPr>
              <a:t>BME VIK IIT</a:t>
            </a:r>
          </a:p>
        </p:txBody>
      </p:sp>
    </p:spTree>
    <p:extLst>
      <p:ext uri="{BB962C8B-B14F-4D97-AF65-F5344CB8AC3E}">
        <p14:creationId xmlns:p14="http://schemas.microsoft.com/office/powerpoint/2010/main" val="35663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Kontrasztív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sziámi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Hálók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48952" y="1524290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Egy</a:t>
            </a:r>
            <a:r>
              <a:rPr lang="en-US" sz="2200" dirty="0"/>
              <a:t> </a:t>
            </a:r>
            <a:r>
              <a:rPr lang="en-US" sz="2200" dirty="0" err="1"/>
              <a:t>háló</a:t>
            </a:r>
            <a:r>
              <a:rPr lang="en-US" sz="2200" dirty="0"/>
              <a:t> </a:t>
            </a:r>
            <a:r>
              <a:rPr lang="en-US" sz="2200" dirty="0" err="1"/>
              <a:t>két</a:t>
            </a:r>
            <a:r>
              <a:rPr lang="en-US" sz="2200" dirty="0"/>
              <a:t> </a:t>
            </a:r>
            <a:r>
              <a:rPr lang="en-US" sz="2200" dirty="0" err="1"/>
              <a:t>bemenetet</a:t>
            </a:r>
            <a:r>
              <a:rPr lang="en-US" sz="2200" dirty="0"/>
              <a:t> </a:t>
            </a:r>
            <a:r>
              <a:rPr lang="en-US" sz="2200" dirty="0" err="1"/>
              <a:t>kap</a:t>
            </a:r>
            <a:endParaRPr lang="en-US" sz="2200" dirty="0"/>
          </a:p>
          <a:p>
            <a:pPr lvl="1"/>
            <a:r>
              <a:rPr lang="en-US" sz="2000" dirty="0" err="1"/>
              <a:t>Kérdés</a:t>
            </a:r>
            <a:r>
              <a:rPr lang="en-US" sz="2000" dirty="0"/>
              <a:t>: </a:t>
            </a:r>
            <a:r>
              <a:rPr lang="en-US" sz="2000" dirty="0" err="1"/>
              <a:t>Ugyanaz</a:t>
            </a:r>
            <a:r>
              <a:rPr lang="en-US" sz="2000" dirty="0"/>
              <a:t>-e?</a:t>
            </a:r>
          </a:p>
          <a:p>
            <a:r>
              <a:rPr lang="en-US" sz="2200" dirty="0" err="1"/>
              <a:t>Egyszerű</a:t>
            </a:r>
            <a:r>
              <a:rPr lang="en-US" sz="2200" dirty="0"/>
              <a:t> </a:t>
            </a:r>
            <a:r>
              <a:rPr lang="en-US" sz="2200" dirty="0" err="1"/>
              <a:t>ötlet</a:t>
            </a:r>
            <a:r>
              <a:rPr lang="en-US" sz="2200" dirty="0"/>
              <a:t>, </a:t>
            </a:r>
            <a:r>
              <a:rPr lang="en-US" sz="2200" dirty="0" err="1"/>
              <a:t>nehézségekkel</a:t>
            </a:r>
            <a:r>
              <a:rPr lang="en-US" sz="2200" dirty="0"/>
              <a:t>:</a:t>
            </a:r>
          </a:p>
          <a:p>
            <a:pPr lvl="1"/>
            <a:r>
              <a:rPr lang="en-US" sz="2000" dirty="0" err="1"/>
              <a:t>Költségfüggvény</a:t>
            </a:r>
            <a:endParaRPr lang="en-US" sz="2000" dirty="0"/>
          </a:p>
          <a:p>
            <a:pPr lvl="1"/>
            <a:r>
              <a:rPr lang="en-US" sz="2000" dirty="0"/>
              <a:t>Dataset imbalance</a:t>
            </a:r>
          </a:p>
          <a:p>
            <a:pPr lvl="1"/>
            <a:r>
              <a:rPr lang="en-US" sz="2000" dirty="0" err="1"/>
              <a:t>Egyéb</a:t>
            </a:r>
            <a:r>
              <a:rPr lang="en-US" sz="2000" dirty="0"/>
              <a:t> </a:t>
            </a:r>
            <a:r>
              <a:rPr lang="en-US" sz="2000" dirty="0" err="1"/>
              <a:t>gyakorlati</a:t>
            </a:r>
            <a:r>
              <a:rPr lang="en-US" sz="2000" dirty="0"/>
              <a:t> </a:t>
            </a:r>
            <a:r>
              <a:rPr lang="en-US" sz="2000" dirty="0" err="1"/>
              <a:t>trükkök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094412" y="60021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  <p:pic>
        <p:nvPicPr>
          <p:cNvPr id="10242" name="Picture 2" descr="Siamese networks with Keras, TensorFlow, and Deep Learning - PyImageSearch">
            <a:extLst>
              <a:ext uri="{FF2B5EF4-FFF2-40B4-BE49-F238E27FC236}">
                <a16:creationId xmlns:a16="http://schemas.microsoft.com/office/drawing/2014/main" id="{F82DABA4-C12B-7D3A-5B89-0711FDE39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0" y="2647238"/>
            <a:ext cx="6667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64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Kontrasztív</a:t>
            </a:r>
            <a:r>
              <a:rPr lang="en-US" dirty="0">
                <a:solidFill>
                  <a:schemeClr val="tx1"/>
                </a:solidFill>
              </a:rPr>
              <a:t> – Loss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570589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Contrastive Loss</a:t>
            </a:r>
          </a:p>
          <a:p>
            <a:pPr lvl="1"/>
            <a:r>
              <a:rPr lang="en-US" sz="2000" dirty="0" err="1"/>
              <a:t>Távolság</a:t>
            </a:r>
            <a:r>
              <a:rPr lang="en-US" sz="2000" dirty="0"/>
              <a:t> min/max</a:t>
            </a:r>
          </a:p>
          <a:p>
            <a:pPr lvl="1"/>
            <a:r>
              <a:rPr lang="en-US" sz="2000" dirty="0" err="1"/>
              <a:t>Esetleg</a:t>
            </a:r>
            <a:r>
              <a:rPr lang="en-US" sz="2000" dirty="0"/>
              <a:t> szigmoid </a:t>
            </a:r>
            <a:r>
              <a:rPr lang="en-US" sz="2000" dirty="0" err="1"/>
              <a:t>rajta</a:t>
            </a:r>
            <a:endParaRPr lang="en-US" sz="2000" dirty="0"/>
          </a:p>
          <a:p>
            <a:r>
              <a:rPr lang="en-US" sz="2200" dirty="0"/>
              <a:t>Triplet Loss</a:t>
            </a:r>
            <a:endParaRPr lang="hu-HU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944811" y="6248400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/abs/1503.03832</a:t>
            </a:r>
            <a:endParaRPr lang="en-HU" sz="1000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AA83738D-102A-04BE-449A-01520707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40" y="4440713"/>
            <a:ext cx="6417015" cy="16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58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Kontrasztív</a:t>
            </a:r>
            <a:r>
              <a:rPr lang="en-US" dirty="0">
                <a:solidFill>
                  <a:schemeClr val="tx1"/>
                </a:solidFill>
              </a:rPr>
              <a:t> – Loss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Lifted Structured Loss</a:t>
            </a:r>
          </a:p>
          <a:p>
            <a:pPr lvl="1"/>
            <a:r>
              <a:rPr lang="en-US" dirty="0"/>
              <a:t>Triplet </a:t>
            </a:r>
            <a:r>
              <a:rPr lang="en-US" dirty="0" err="1"/>
              <a:t>általánosítása</a:t>
            </a:r>
            <a:r>
              <a:rPr lang="en-US" dirty="0"/>
              <a:t> </a:t>
            </a:r>
            <a:r>
              <a:rPr lang="en-US" dirty="0" err="1"/>
              <a:t>egész</a:t>
            </a:r>
            <a:r>
              <a:rPr lang="en-US" dirty="0"/>
              <a:t> </a:t>
            </a:r>
            <a:r>
              <a:rPr lang="en-US" dirty="0" err="1"/>
              <a:t>batchre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094412" y="520264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/abs/1511.06452</a:t>
            </a:r>
            <a:endParaRPr lang="en-HU" sz="10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11ECF3E-F430-57F8-C74E-F35483E2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1883249"/>
            <a:ext cx="3876574" cy="33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34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Kontrasztív</a:t>
            </a:r>
            <a:r>
              <a:rPr lang="en-US" dirty="0">
                <a:solidFill>
                  <a:schemeClr val="tx1"/>
                </a:solidFill>
              </a:rPr>
              <a:t> – Loss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NCE</a:t>
            </a:r>
          </a:p>
          <a:p>
            <a:pPr lvl="1"/>
            <a:r>
              <a:rPr lang="en-US" sz="2000" dirty="0"/>
              <a:t>CE </a:t>
            </a:r>
            <a:r>
              <a:rPr lang="en-US" sz="2000" dirty="0" err="1"/>
              <a:t>adat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noise </a:t>
            </a:r>
            <a:r>
              <a:rPr lang="en-US" sz="2000" dirty="0" err="1"/>
              <a:t>között</a:t>
            </a:r>
            <a:endParaRPr lang="en-US" sz="2000" dirty="0"/>
          </a:p>
          <a:p>
            <a:pPr lvl="1"/>
            <a:r>
              <a:rPr lang="en-US" sz="2000" dirty="0" err="1"/>
              <a:t>InfoNCE</a:t>
            </a:r>
            <a:r>
              <a:rPr lang="en-US" sz="2000" dirty="0"/>
              <a:t>: Multi-class (</a:t>
            </a:r>
            <a:r>
              <a:rPr lang="en-US" sz="2000" dirty="0" err="1"/>
              <a:t>sok</a:t>
            </a:r>
            <a:r>
              <a:rPr lang="en-US" sz="2000" dirty="0"/>
              <a:t> noise)</a:t>
            </a:r>
          </a:p>
          <a:p>
            <a:r>
              <a:rPr lang="en-US" sz="2200" dirty="0"/>
              <a:t>N pair loss</a:t>
            </a:r>
          </a:p>
          <a:p>
            <a:pPr lvl="1"/>
            <a:r>
              <a:rPr lang="en-US" sz="2000" dirty="0"/>
              <a:t>Multi-Class Cross entropy, </a:t>
            </a:r>
            <a:r>
              <a:rPr lang="en-US" sz="2000" dirty="0" err="1"/>
              <a:t>amennyiben</a:t>
            </a:r>
            <a:r>
              <a:rPr lang="en-US" sz="2000" dirty="0"/>
              <a:t> </a:t>
            </a:r>
            <a:r>
              <a:rPr lang="en-US" sz="2000" dirty="0" err="1"/>
              <a:t>pont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negatív</a:t>
            </a:r>
            <a:r>
              <a:rPr lang="en-US" sz="2000" dirty="0"/>
              <a:t> </a:t>
            </a:r>
            <a:r>
              <a:rPr lang="en-US" sz="2000" dirty="0" err="1"/>
              <a:t>minta</a:t>
            </a:r>
            <a:r>
              <a:rPr lang="en-US" sz="2000" dirty="0"/>
              <a:t> van per </a:t>
            </a:r>
            <a:r>
              <a:rPr lang="en-US" sz="2000" dirty="0" err="1"/>
              <a:t>osztály</a:t>
            </a:r>
            <a:endParaRPr lang="en-US" sz="2000" dirty="0"/>
          </a:p>
          <a:p>
            <a:r>
              <a:rPr lang="en-US" dirty="0"/>
              <a:t>Soft Nearest Neighbor</a:t>
            </a:r>
          </a:p>
          <a:p>
            <a:pPr lvl="1"/>
            <a:r>
              <a:rPr lang="en-US" dirty="0" err="1"/>
              <a:t>Szintén</a:t>
            </a:r>
            <a:r>
              <a:rPr lang="en-US" dirty="0"/>
              <a:t> Cross-Entropy</a:t>
            </a:r>
          </a:p>
          <a:p>
            <a:pPr lvl="1"/>
            <a:r>
              <a:rPr lang="en-US" dirty="0" err="1"/>
              <a:t>Lehet</a:t>
            </a:r>
            <a:r>
              <a:rPr lang="en-US" dirty="0"/>
              <a:t> </a:t>
            </a:r>
            <a:r>
              <a:rPr lang="en-US" dirty="0" err="1"/>
              <a:t>több</a:t>
            </a:r>
            <a:r>
              <a:rPr lang="en-US" dirty="0"/>
              <a:t> </a:t>
            </a:r>
            <a:r>
              <a:rPr lang="en-US" dirty="0" err="1"/>
              <a:t>helyes</a:t>
            </a:r>
            <a:r>
              <a:rPr lang="en-US" dirty="0"/>
              <a:t> </a:t>
            </a:r>
            <a:r>
              <a:rPr lang="en-US" dirty="0" err="1"/>
              <a:t>osztály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879383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Kontrasztív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Trükkök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Adataugmentáció</a:t>
            </a:r>
          </a:p>
          <a:p>
            <a:pPr lvl="1"/>
            <a:r>
              <a:rPr lang="en-US" sz="2000" dirty="0" err="1"/>
              <a:t>Szokásos</a:t>
            </a:r>
            <a:r>
              <a:rPr lang="en-US" sz="2000" dirty="0"/>
              <a:t>, </a:t>
            </a:r>
            <a:r>
              <a:rPr lang="en-US" sz="2000" dirty="0" err="1"/>
              <a:t>Mixup</a:t>
            </a:r>
            <a:r>
              <a:rPr lang="en-US" sz="2000" dirty="0"/>
              <a:t>, </a:t>
            </a:r>
            <a:r>
              <a:rPr lang="en-US" sz="2000" dirty="0" err="1"/>
              <a:t>Cutmix</a:t>
            </a:r>
            <a:endParaRPr lang="en-US" sz="2000" dirty="0"/>
          </a:p>
          <a:p>
            <a:pPr lvl="1"/>
            <a:r>
              <a:rPr lang="en-US" sz="2000" dirty="0" err="1"/>
              <a:t>Autoaugment</a:t>
            </a:r>
            <a:endParaRPr lang="en-US" sz="2000" dirty="0"/>
          </a:p>
          <a:p>
            <a:r>
              <a:rPr lang="en-US" sz="2200" dirty="0"/>
              <a:t>Nagy batch size</a:t>
            </a:r>
          </a:p>
          <a:p>
            <a:r>
              <a:rPr lang="en-US" sz="2200" dirty="0"/>
              <a:t>Hard </a:t>
            </a:r>
            <a:r>
              <a:rPr lang="en-US" sz="2200" dirty="0" err="1"/>
              <a:t>Negatív</a:t>
            </a:r>
            <a:r>
              <a:rPr lang="en-US" sz="2200" dirty="0"/>
              <a:t> Mining</a:t>
            </a:r>
          </a:p>
          <a:p>
            <a:pPr lvl="1"/>
            <a:r>
              <a:rPr lang="en-US" dirty="0"/>
              <a:t>Unsupervised – False Negative </a:t>
            </a:r>
            <a:r>
              <a:rPr lang="en-US" dirty="0" err="1"/>
              <a:t>Minták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65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Generatív</a:t>
            </a:r>
            <a:r>
              <a:rPr lang="en-US" dirty="0">
                <a:solidFill>
                  <a:schemeClr val="tx1"/>
                </a:solidFill>
              </a:rPr>
              <a:t>- Denoising AE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Zaj</a:t>
            </a:r>
            <a:r>
              <a:rPr lang="en-US" sz="2200" dirty="0"/>
              <a:t> </a:t>
            </a:r>
            <a:r>
              <a:rPr lang="en-US" sz="2200" dirty="0" err="1"/>
              <a:t>leszedése</a:t>
            </a:r>
            <a:r>
              <a:rPr lang="en-US" sz="2200" dirty="0"/>
              <a:t> </a:t>
            </a:r>
            <a:r>
              <a:rPr lang="en-US" sz="2200" dirty="0" err="1"/>
              <a:t>képről</a:t>
            </a:r>
            <a:r>
              <a:rPr lang="en-US" sz="2200" dirty="0"/>
              <a:t> </a:t>
            </a:r>
          </a:p>
          <a:p>
            <a:pPr lvl="1"/>
            <a:r>
              <a:rPr lang="en-US" sz="2000" dirty="0" err="1"/>
              <a:t>Autoencoderrel</a:t>
            </a:r>
            <a:endParaRPr lang="en-US" sz="2000" dirty="0"/>
          </a:p>
          <a:p>
            <a:pPr lvl="1"/>
            <a:r>
              <a:rPr lang="en-US" sz="2000" dirty="0"/>
              <a:t>(Diffusion </a:t>
            </a:r>
            <a:r>
              <a:rPr lang="en-US" sz="2000" dirty="0" err="1"/>
              <a:t>elődje</a:t>
            </a:r>
            <a:r>
              <a:rPr lang="en-US" sz="2000" dirty="0"/>
              <a:t>)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5970843" y="5218925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5603C6-728C-250A-A97E-1D3C3981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01" y="1728534"/>
            <a:ext cx="7342153" cy="349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21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Generatív</a:t>
            </a:r>
            <a:r>
              <a:rPr lang="en-US" dirty="0">
                <a:solidFill>
                  <a:schemeClr val="tx1"/>
                </a:solidFill>
              </a:rPr>
              <a:t>- Context/Masked AE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0" y="1675051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Patchek</a:t>
            </a:r>
            <a:r>
              <a:rPr lang="en-US" sz="2200" dirty="0"/>
              <a:t> </a:t>
            </a:r>
            <a:r>
              <a:rPr lang="en-US" sz="2200" dirty="0" err="1"/>
              <a:t>kimaszkolása</a:t>
            </a:r>
            <a:endParaRPr lang="en-US" sz="2200" dirty="0"/>
          </a:p>
          <a:p>
            <a:pPr lvl="1"/>
            <a:r>
              <a:rPr lang="en-US" sz="2000" dirty="0"/>
              <a:t>Context: </a:t>
            </a:r>
            <a:r>
              <a:rPr lang="en-US" sz="2000" dirty="0" err="1"/>
              <a:t>középső</a:t>
            </a:r>
            <a:r>
              <a:rPr lang="en-US" sz="2000" dirty="0"/>
              <a:t> patch</a:t>
            </a:r>
          </a:p>
          <a:p>
            <a:pPr lvl="1"/>
            <a:r>
              <a:rPr lang="en-US" sz="2000" dirty="0"/>
              <a:t>Masked: Random </a:t>
            </a:r>
            <a:r>
              <a:rPr lang="en-US" sz="2000" dirty="0" err="1"/>
              <a:t>patchek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7093587" y="5059838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/abs/2111.06377</a:t>
            </a:r>
            <a:endParaRPr lang="en-HU" sz="10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FD7EED3-EFF7-705E-160B-B07627D85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53" y="3662651"/>
            <a:ext cx="5421390" cy="25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E architecture">
            <a:extLst>
              <a:ext uri="{FF2B5EF4-FFF2-40B4-BE49-F238E27FC236}">
                <a16:creationId xmlns:a16="http://schemas.microsoft.com/office/drawing/2014/main" id="{6354F28A-6BC7-F737-86CE-2F4C7650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56" y="1514011"/>
            <a:ext cx="4879109" cy="34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D82FE-5323-A0E3-18FB-91F90A01FA18}"/>
              </a:ext>
            </a:extLst>
          </p:cNvPr>
          <p:cNvSpPr txBox="1"/>
          <p:nvPr/>
        </p:nvSpPr>
        <p:spPr>
          <a:xfrm>
            <a:off x="1356112" y="60021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/abs/1604.07379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1937329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Generatív</a:t>
            </a:r>
            <a:r>
              <a:rPr lang="en-US" dirty="0">
                <a:solidFill>
                  <a:schemeClr val="tx1"/>
                </a:solidFill>
              </a:rPr>
              <a:t>- Bidirectional GAN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60526" y="1675051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InfoGAN-hoz</a:t>
            </a:r>
            <a:r>
              <a:rPr lang="en-US" sz="2200" dirty="0"/>
              <a:t> </a:t>
            </a:r>
            <a:r>
              <a:rPr lang="en-US" sz="2200" dirty="0" err="1"/>
              <a:t>hasonlít</a:t>
            </a:r>
            <a:endParaRPr lang="en-US" sz="2200" dirty="0"/>
          </a:p>
          <a:p>
            <a:pPr lvl="1"/>
            <a:r>
              <a:rPr lang="en-US" sz="2000" dirty="0" err="1"/>
              <a:t>Diszkriminátor</a:t>
            </a:r>
            <a:r>
              <a:rPr lang="en-US" sz="2000" dirty="0"/>
              <a:t> </a:t>
            </a:r>
            <a:r>
              <a:rPr lang="en-US" sz="2000" dirty="0" err="1"/>
              <a:t>megkapja</a:t>
            </a:r>
            <a:r>
              <a:rPr lang="en-US" sz="2000" dirty="0"/>
              <a:t> a feature-t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5914463" y="612528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/abs/1605.09782</a:t>
            </a:r>
            <a:endParaRPr lang="en-HU" sz="10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A1B3421-59E8-3F03-C5E4-E9FC1AB1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529" y="2832443"/>
            <a:ext cx="7825945" cy="31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98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Generatív</a:t>
            </a:r>
            <a:r>
              <a:rPr lang="en-US" dirty="0">
                <a:solidFill>
                  <a:schemeClr val="tx1"/>
                </a:solidFill>
              </a:rPr>
              <a:t> vs </a:t>
            </a:r>
            <a:r>
              <a:rPr lang="en-US" dirty="0" err="1">
                <a:solidFill>
                  <a:schemeClr val="tx1"/>
                </a:solidFill>
              </a:rPr>
              <a:t>Kontrasztív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60526" y="1675051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Generatív</a:t>
            </a:r>
            <a:r>
              <a:rPr lang="en-US" sz="2200" dirty="0"/>
              <a:t> Pro:</a:t>
            </a:r>
          </a:p>
          <a:p>
            <a:pPr lvl="1"/>
            <a:r>
              <a:rPr lang="en-US" dirty="0" err="1"/>
              <a:t>Nincs</a:t>
            </a:r>
            <a:r>
              <a:rPr lang="en-US" dirty="0"/>
              <a:t> </a:t>
            </a:r>
            <a:r>
              <a:rPr lang="en-US" dirty="0" err="1"/>
              <a:t>gond</a:t>
            </a:r>
            <a:r>
              <a:rPr lang="en-US" dirty="0"/>
              <a:t> a </a:t>
            </a:r>
            <a:r>
              <a:rPr lang="en-US" dirty="0" err="1"/>
              <a:t>negatív</a:t>
            </a:r>
            <a:r>
              <a:rPr lang="en-US" dirty="0"/>
              <a:t> </a:t>
            </a:r>
            <a:r>
              <a:rPr lang="en-US" dirty="0" err="1"/>
              <a:t>példákkal</a:t>
            </a:r>
            <a:r>
              <a:rPr lang="en-US" dirty="0"/>
              <a:t>, </a:t>
            </a:r>
            <a:r>
              <a:rPr lang="en-US" dirty="0" err="1"/>
              <a:t>augmentációval</a:t>
            </a:r>
            <a:endParaRPr lang="en-US" dirty="0"/>
          </a:p>
          <a:p>
            <a:r>
              <a:rPr lang="en-US" dirty="0" err="1"/>
              <a:t>Kontrasztív</a:t>
            </a:r>
            <a:r>
              <a:rPr lang="en-US" dirty="0"/>
              <a:t> Pro:</a:t>
            </a:r>
          </a:p>
          <a:p>
            <a:pPr lvl="1"/>
            <a:r>
              <a:rPr lang="en-US" dirty="0" err="1"/>
              <a:t>Önmagában</a:t>
            </a:r>
            <a:r>
              <a:rPr lang="en-US" dirty="0"/>
              <a:t> is </a:t>
            </a:r>
            <a:r>
              <a:rPr lang="en-US" dirty="0" err="1"/>
              <a:t>hasznos</a:t>
            </a:r>
            <a:r>
              <a:rPr lang="en-US" dirty="0"/>
              <a:t>, </a:t>
            </a:r>
            <a:r>
              <a:rPr lang="en-US" dirty="0" err="1"/>
              <a:t>nem</a:t>
            </a:r>
            <a:r>
              <a:rPr lang="en-US" dirty="0"/>
              <a:t> cask pre-train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3367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Alkalmazás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60526" y="1675051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One-shot </a:t>
            </a:r>
            <a:r>
              <a:rPr lang="en-US" sz="2200" dirty="0" err="1"/>
              <a:t>alkalmazások</a:t>
            </a:r>
            <a:endParaRPr lang="en-US" sz="2200" dirty="0"/>
          </a:p>
          <a:p>
            <a:r>
              <a:rPr lang="en-US" sz="2200" dirty="0" err="1"/>
              <a:t>Sokkal</a:t>
            </a:r>
            <a:r>
              <a:rPr lang="en-US" sz="2200" dirty="0"/>
              <a:t> job pre-train, mint </a:t>
            </a:r>
            <a:r>
              <a:rPr lang="en-US" sz="2200" dirty="0" err="1"/>
              <a:t>az</a:t>
            </a:r>
            <a:r>
              <a:rPr lang="en-US" sz="2200" dirty="0"/>
              <a:t> ImageNet</a:t>
            </a:r>
          </a:p>
          <a:p>
            <a:pPr lvl="1"/>
            <a:r>
              <a:rPr lang="en-US" sz="2000" dirty="0" err="1"/>
              <a:t>Vadonból</a:t>
            </a:r>
            <a:r>
              <a:rPr lang="en-US" sz="2000" dirty="0"/>
              <a:t> </a:t>
            </a:r>
            <a:r>
              <a:rPr lang="en-US" sz="2000" dirty="0" err="1"/>
              <a:t>származó</a:t>
            </a:r>
            <a:r>
              <a:rPr lang="en-US" sz="2000" dirty="0"/>
              <a:t> </a:t>
            </a:r>
            <a:r>
              <a:rPr lang="en-US" sz="2000" dirty="0" err="1"/>
              <a:t>képek</a:t>
            </a:r>
            <a:endParaRPr lang="en-US" sz="2000" dirty="0"/>
          </a:p>
          <a:p>
            <a:pPr lvl="1"/>
            <a:r>
              <a:rPr lang="en-US" sz="2000" dirty="0" err="1"/>
              <a:t>Hasonló</a:t>
            </a:r>
            <a:r>
              <a:rPr lang="en-US" sz="2000" dirty="0"/>
              <a:t> dataset</a:t>
            </a:r>
          </a:p>
          <a:p>
            <a:r>
              <a:rPr lang="hu-HU" dirty="0"/>
              <a:t>Kis </a:t>
            </a:r>
            <a:r>
              <a:rPr lang="hu-HU" dirty="0" err="1"/>
              <a:t>datasetek</a:t>
            </a:r>
            <a:r>
              <a:rPr lang="hu-HU" dirty="0"/>
              <a:t> esetében nagyobb </a:t>
            </a:r>
            <a:r>
              <a:rPr lang="hu-HU" dirty="0" err="1"/>
              <a:t>utility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4702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Alap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Ötlet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35EE1-7CB8-4928-9400-1AC58CB25D8B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Reprezentáció</a:t>
            </a:r>
            <a:r>
              <a:rPr lang="en-US" sz="2200" dirty="0"/>
              <a:t> </a:t>
            </a:r>
            <a:r>
              <a:rPr lang="en-US" sz="2200" dirty="0" err="1"/>
              <a:t>tanulás</a:t>
            </a:r>
            <a:endParaRPr lang="en-US" sz="2200" dirty="0"/>
          </a:p>
          <a:p>
            <a:pPr lvl="1"/>
            <a:r>
              <a:rPr lang="en-US" dirty="0" err="1"/>
              <a:t>Automatikus</a:t>
            </a:r>
            <a:r>
              <a:rPr lang="en-US" dirty="0"/>
              <a:t> </a:t>
            </a:r>
            <a:r>
              <a:rPr lang="en-US" dirty="0" err="1"/>
              <a:t>kimenet</a:t>
            </a:r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BC3D-521B-43EE-DADC-5558154D8006}"/>
              </a:ext>
            </a:extLst>
          </p:cNvPr>
          <p:cNvSpPr txBox="1"/>
          <p:nvPr/>
        </p:nvSpPr>
        <p:spPr>
          <a:xfrm>
            <a:off x="6169069" y="5715675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E68307-9694-417C-F706-14956949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64" y="2660871"/>
            <a:ext cx="6279682" cy="305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3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Kép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alapú</a:t>
            </a:r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en-US" dirty="0" err="1">
                <a:solidFill>
                  <a:schemeClr val="tx1"/>
                </a:solidFill>
              </a:rPr>
              <a:t>Torzítás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N </a:t>
            </a:r>
            <a:r>
              <a:rPr lang="en-US" sz="2200" dirty="0" err="1"/>
              <a:t>db</a:t>
            </a:r>
            <a:r>
              <a:rPr lang="en-US" sz="2200" dirty="0"/>
              <a:t> 32x32 patch</a:t>
            </a:r>
          </a:p>
          <a:p>
            <a:r>
              <a:rPr lang="en-US" sz="2200" dirty="0" err="1"/>
              <a:t>Ezeken</a:t>
            </a:r>
            <a:r>
              <a:rPr lang="en-US" sz="2200" dirty="0"/>
              <a:t> </a:t>
            </a:r>
            <a:r>
              <a:rPr lang="en-US" sz="2200" dirty="0" err="1"/>
              <a:t>geometriai</a:t>
            </a:r>
            <a:r>
              <a:rPr lang="en-US" sz="2200" dirty="0"/>
              <a:t> </a:t>
            </a:r>
            <a:r>
              <a:rPr lang="en-US" sz="2200" dirty="0" err="1"/>
              <a:t>torzítás</a:t>
            </a:r>
            <a:endParaRPr lang="en-US" sz="2200" dirty="0"/>
          </a:p>
          <a:p>
            <a:r>
              <a:rPr lang="en-US" sz="2200" dirty="0" err="1"/>
              <a:t>Osztályozás</a:t>
            </a:r>
            <a:endParaRPr lang="en-US" sz="2200" dirty="0"/>
          </a:p>
          <a:p>
            <a:endParaRPr lang="hu-HU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630600" y="497270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/abs/1406.6909</a:t>
            </a:r>
            <a:endParaRPr lang="en-HU" sz="1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CBA760-FE96-24CC-9F01-4522A9C4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21" y="2096451"/>
            <a:ext cx="6881091" cy="31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Kép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alapú</a:t>
            </a:r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en-US" dirty="0" err="1">
                <a:solidFill>
                  <a:schemeClr val="tx1"/>
                </a:solidFill>
              </a:rPr>
              <a:t>Forgatás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Kép</a:t>
            </a:r>
            <a:r>
              <a:rPr lang="en-US" sz="2200" dirty="0"/>
              <a:t> nx90 </a:t>
            </a:r>
            <a:r>
              <a:rPr lang="en-US" sz="2200" dirty="0" err="1"/>
              <a:t>fokkal</a:t>
            </a:r>
            <a:r>
              <a:rPr lang="en-US" sz="2200" dirty="0"/>
              <a:t> </a:t>
            </a:r>
            <a:r>
              <a:rPr lang="en-US" sz="2200" dirty="0" err="1"/>
              <a:t>elforgatva</a:t>
            </a:r>
            <a:endParaRPr lang="en-US" sz="2200" dirty="0"/>
          </a:p>
          <a:p>
            <a:pPr lvl="1"/>
            <a:r>
              <a:rPr lang="en-US" sz="2000" dirty="0"/>
              <a:t>A </a:t>
            </a:r>
            <a:r>
              <a:rPr lang="en-US" sz="2000" dirty="0" err="1"/>
              <a:t>hálónak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kell</a:t>
            </a:r>
            <a:r>
              <a:rPr lang="en-US" sz="2000" dirty="0"/>
              <a:t> </a:t>
            </a:r>
            <a:r>
              <a:rPr lang="en-US" sz="2000" dirty="0" err="1"/>
              <a:t>találnia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403494" y="5362097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/abs/1803.07728</a:t>
            </a:r>
            <a:endParaRPr lang="en-HU" sz="1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BEF316-0DAD-64DB-DFC6-E5A20579C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17" y="1495903"/>
            <a:ext cx="6344227" cy="37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265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Kép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alapú</a:t>
            </a:r>
            <a:r>
              <a:rPr lang="en-US" dirty="0">
                <a:solidFill>
                  <a:schemeClr val="tx1"/>
                </a:solidFill>
              </a:rPr>
              <a:t> - Patches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Random patch </a:t>
            </a:r>
            <a:r>
              <a:rPr lang="en-US" sz="2200" dirty="0" err="1"/>
              <a:t>kiválasztása</a:t>
            </a:r>
            <a:endParaRPr lang="en-US" sz="2200" dirty="0"/>
          </a:p>
          <a:p>
            <a:pPr lvl="1"/>
            <a:r>
              <a:rPr lang="en-US" sz="2000" dirty="0"/>
              <a:t>3x3 grid </a:t>
            </a:r>
            <a:r>
              <a:rPr lang="en-US" sz="2000" dirty="0" err="1"/>
              <a:t>körülötte</a:t>
            </a:r>
            <a:endParaRPr lang="en-US" sz="2000" dirty="0"/>
          </a:p>
          <a:p>
            <a:pPr lvl="1"/>
            <a:r>
              <a:rPr lang="en-US" sz="2000" dirty="0" err="1"/>
              <a:t>Randomizálás</a:t>
            </a:r>
            <a:r>
              <a:rPr lang="en-US" sz="2000" dirty="0"/>
              <a:t> (Gap, jitter)</a:t>
            </a:r>
          </a:p>
          <a:p>
            <a:pPr lvl="1"/>
            <a:r>
              <a:rPr lang="en-US" sz="2000" dirty="0" err="1"/>
              <a:t>Eltalálni</a:t>
            </a:r>
            <a:r>
              <a:rPr lang="en-US" sz="2000" dirty="0"/>
              <a:t> a patch ID-</a:t>
            </a:r>
            <a:r>
              <a:rPr lang="en-US" sz="2000" dirty="0" err="1"/>
              <a:t>ját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200" dirty="0"/>
              <a:t>Chromatic Aberration</a:t>
            </a:r>
          </a:p>
          <a:p>
            <a:pPr lvl="1"/>
            <a:r>
              <a:rPr lang="en-US" sz="2000" dirty="0"/>
              <a:t>Random </a:t>
            </a:r>
            <a:r>
              <a:rPr lang="en-US" sz="2000" dirty="0" err="1"/>
              <a:t>szín</a:t>
            </a:r>
            <a:r>
              <a:rPr lang="en-US" sz="2000" dirty="0"/>
              <a:t> </a:t>
            </a:r>
            <a:r>
              <a:rPr lang="en-US" sz="2000" dirty="0" err="1"/>
              <a:t>augmentáció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288406" y="5296166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/abs/1505.05192</a:t>
            </a:r>
            <a:endParaRPr lang="en-HU" sz="1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5A0C21-827B-C673-4EEA-CDC2EFB50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90" y="1998513"/>
            <a:ext cx="6841704" cy="32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40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Kép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alapú</a:t>
            </a:r>
            <a:r>
              <a:rPr lang="en-US" dirty="0">
                <a:solidFill>
                  <a:schemeClr val="tx1"/>
                </a:solidFill>
              </a:rPr>
              <a:t> - Puzzle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60526" y="1218600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Patches++</a:t>
            </a:r>
          </a:p>
          <a:p>
            <a:pPr lvl="1"/>
            <a:r>
              <a:rPr lang="en-US" sz="2000" dirty="0" err="1"/>
              <a:t>Sorba</a:t>
            </a:r>
            <a:r>
              <a:rPr lang="en-US" sz="2000" dirty="0"/>
              <a:t> </a:t>
            </a:r>
            <a:r>
              <a:rPr lang="en-US" sz="2000" dirty="0" err="1"/>
              <a:t>kell</a:t>
            </a:r>
            <a:r>
              <a:rPr lang="en-US" sz="2000" dirty="0"/>
              <a:t> </a:t>
            </a:r>
            <a:r>
              <a:rPr lang="en-US" sz="2000" dirty="0" err="1"/>
              <a:t>rendezni</a:t>
            </a:r>
            <a:endParaRPr lang="en-US" sz="2000" dirty="0"/>
          </a:p>
          <a:p>
            <a:r>
              <a:rPr lang="en-US" sz="2200" dirty="0" err="1"/>
              <a:t>Előre</a:t>
            </a:r>
            <a:r>
              <a:rPr lang="en-US" sz="2200" dirty="0"/>
              <a:t> def </a:t>
            </a:r>
            <a:r>
              <a:rPr lang="en-US" sz="2200" dirty="0" err="1"/>
              <a:t>permutációk</a:t>
            </a:r>
            <a:endParaRPr lang="en-US" sz="2200" dirty="0"/>
          </a:p>
          <a:p>
            <a:pPr lvl="1"/>
            <a:r>
              <a:rPr lang="en-US" sz="2000" dirty="0" err="1"/>
              <a:t>Osztályozás</a:t>
            </a:r>
            <a:endParaRPr lang="en-US" sz="2000" dirty="0"/>
          </a:p>
          <a:p>
            <a:r>
              <a:rPr lang="en-US" sz="2200" dirty="0" err="1"/>
              <a:t>Gráf</a:t>
            </a:r>
            <a:r>
              <a:rPr lang="en-US" sz="2200" dirty="0"/>
              <a:t> </a:t>
            </a:r>
            <a:r>
              <a:rPr lang="en-US" sz="2200" dirty="0" err="1"/>
              <a:t>hálók</a:t>
            </a:r>
            <a:r>
              <a:rPr lang="en-US" sz="2200" dirty="0"/>
              <a:t>/Transformer</a:t>
            </a:r>
            <a:endParaRPr lang="hu-HU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5970842" y="4986846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/abs/1603.09246</a:t>
            </a:r>
            <a:endParaRPr lang="en-HU" sz="1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CC5D6C6-01CD-4672-004F-846121DF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25" y="1934705"/>
            <a:ext cx="8020306" cy="27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Kép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alapú</a:t>
            </a:r>
            <a:r>
              <a:rPr lang="en-US" dirty="0">
                <a:solidFill>
                  <a:schemeClr val="tx1"/>
                </a:solidFill>
              </a:rPr>
              <a:t> - Colorization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Lab* </a:t>
            </a:r>
            <a:r>
              <a:rPr lang="en-US" sz="2200" dirty="0" err="1"/>
              <a:t>színtér</a:t>
            </a:r>
            <a:endParaRPr lang="en-US" sz="2200" dirty="0"/>
          </a:p>
          <a:p>
            <a:pPr lvl="1"/>
            <a:r>
              <a:rPr lang="en-US" sz="2000" dirty="0"/>
              <a:t>A (</a:t>
            </a:r>
            <a:r>
              <a:rPr lang="en-US" sz="2000" dirty="0" err="1"/>
              <a:t>zöld</a:t>
            </a:r>
            <a:r>
              <a:rPr lang="en-US" sz="2000" dirty="0"/>
              <a:t>-magenta)</a:t>
            </a:r>
          </a:p>
          <a:p>
            <a:pPr lvl="1"/>
            <a:r>
              <a:rPr lang="en-US" sz="2000" dirty="0"/>
              <a:t>B (</a:t>
            </a:r>
            <a:r>
              <a:rPr lang="en-US" sz="2000" dirty="0" err="1"/>
              <a:t>kék-sárga</a:t>
            </a:r>
            <a:r>
              <a:rPr lang="en-US" sz="2000" dirty="0"/>
              <a:t>)</a:t>
            </a:r>
          </a:p>
          <a:p>
            <a:r>
              <a:rPr lang="en-US" sz="2200" dirty="0" err="1"/>
              <a:t>Regresszió</a:t>
            </a:r>
            <a:r>
              <a:rPr lang="en-US" sz="2200" dirty="0"/>
              <a:t> </a:t>
            </a:r>
            <a:r>
              <a:rPr lang="en-US" sz="2200" dirty="0" err="1"/>
              <a:t>helyett</a:t>
            </a:r>
            <a:r>
              <a:rPr lang="en-US" sz="2200" dirty="0"/>
              <a:t> </a:t>
            </a:r>
            <a:r>
              <a:rPr lang="en-US" sz="2200" dirty="0" err="1"/>
              <a:t>binek</a:t>
            </a:r>
            <a:endParaRPr lang="en-US" sz="2200" dirty="0"/>
          </a:p>
          <a:p>
            <a:pPr lvl="1"/>
            <a:r>
              <a:rPr lang="en-US" sz="2000" dirty="0"/>
              <a:t>Weighted CE loss</a:t>
            </a:r>
          </a:p>
          <a:p>
            <a:pPr lvl="1"/>
            <a:r>
              <a:rPr lang="en-US" sz="2000" dirty="0" err="1"/>
              <a:t>Ritka</a:t>
            </a:r>
            <a:r>
              <a:rPr lang="en-US" sz="2000" dirty="0"/>
              <a:t>/</a:t>
            </a:r>
            <a:r>
              <a:rPr lang="en-US" sz="2000" dirty="0" err="1"/>
              <a:t>sűrű</a:t>
            </a:r>
            <a:r>
              <a:rPr lang="en-US" sz="2000" dirty="0"/>
              <a:t> </a:t>
            </a:r>
            <a:r>
              <a:rPr lang="en-US" sz="2000" dirty="0" err="1"/>
              <a:t>színek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5970843" y="5218925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/abs/1603.08511</a:t>
            </a:r>
            <a:endParaRPr lang="en-HU" sz="1000" dirty="0"/>
          </a:p>
        </p:txBody>
      </p:sp>
      <p:pic>
        <p:nvPicPr>
          <p:cNvPr id="6" name="Picture 5" descr="A picture containing screenshot, line, diagram&#10;&#10;Description automatically generated">
            <a:extLst>
              <a:ext uri="{FF2B5EF4-FFF2-40B4-BE49-F238E27FC236}">
                <a16:creationId xmlns:a16="http://schemas.microsoft.com/office/drawing/2014/main" id="{4B8FA5FE-6477-9E0F-B960-1A7FEF069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316" y="3191815"/>
            <a:ext cx="7074237" cy="19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50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Videó</a:t>
            </a:r>
            <a:r>
              <a:rPr lang="en-US" dirty="0">
                <a:solidFill>
                  <a:schemeClr val="tx1"/>
                </a:solidFill>
              </a:rPr>
              <a:t> - Sequence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37377" y="1420118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Helyes</a:t>
            </a:r>
            <a:r>
              <a:rPr lang="en-US" sz="2200" dirty="0"/>
              <a:t> </a:t>
            </a:r>
            <a:r>
              <a:rPr lang="en-US" sz="2200" dirty="0" err="1"/>
              <a:t>sorrendben</a:t>
            </a:r>
            <a:r>
              <a:rPr lang="en-US" sz="2200" dirty="0"/>
              <a:t> van-e a </a:t>
            </a:r>
            <a:r>
              <a:rPr lang="en-US" sz="2200" dirty="0" err="1"/>
              <a:t>videó</a:t>
            </a:r>
            <a:endParaRPr lang="en-US" sz="2200" dirty="0"/>
          </a:p>
          <a:p>
            <a:pPr lvl="1"/>
            <a:r>
              <a:rPr lang="en-US" sz="2000" dirty="0"/>
              <a:t>Pos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negatív</a:t>
            </a:r>
            <a:r>
              <a:rPr lang="en-US" sz="2000" dirty="0"/>
              <a:t> </a:t>
            </a:r>
            <a:r>
              <a:rPr lang="en-US" sz="2000" dirty="0" err="1"/>
              <a:t>szekvencia</a:t>
            </a:r>
            <a:endParaRPr lang="en-US" sz="2000" dirty="0"/>
          </a:p>
          <a:p>
            <a:pPr lvl="1"/>
            <a:r>
              <a:rPr lang="en-US" sz="2000" dirty="0" err="1"/>
              <a:t>Erős</a:t>
            </a:r>
            <a:r>
              <a:rPr lang="en-US" sz="2000" dirty="0"/>
              <a:t> </a:t>
            </a:r>
            <a:r>
              <a:rPr lang="en-US" sz="2000" dirty="0" err="1"/>
              <a:t>mozgású</a:t>
            </a:r>
            <a:r>
              <a:rPr lang="en-US" sz="2000" dirty="0"/>
              <a:t> </a:t>
            </a:r>
            <a:r>
              <a:rPr lang="en-US" sz="2000" dirty="0" err="1"/>
              <a:t>részekről</a:t>
            </a:r>
            <a:r>
              <a:rPr lang="en-US" sz="2000" dirty="0"/>
              <a:t> van </a:t>
            </a:r>
            <a:r>
              <a:rPr lang="en-US" sz="2000" dirty="0" err="1"/>
              <a:t>mintavételezve</a:t>
            </a:r>
            <a:endParaRPr lang="en-US" sz="2000" dirty="0"/>
          </a:p>
          <a:p>
            <a:r>
              <a:rPr lang="en-US" sz="2200" dirty="0"/>
              <a:t>Odd one out</a:t>
            </a:r>
          </a:p>
          <a:p>
            <a:pPr lvl="1"/>
            <a:r>
              <a:rPr lang="en-US" sz="2000" dirty="0" err="1"/>
              <a:t>Válaszd</a:t>
            </a:r>
            <a:r>
              <a:rPr lang="en-US" sz="2000" dirty="0"/>
              <a:t> ki a </a:t>
            </a:r>
            <a:r>
              <a:rPr lang="en-US" sz="2000" dirty="0" err="1"/>
              <a:t>helytelent</a:t>
            </a:r>
            <a:endParaRPr lang="en-US" sz="2000" dirty="0"/>
          </a:p>
          <a:p>
            <a:r>
              <a:rPr lang="en-US" sz="2200" dirty="0"/>
              <a:t>Arrow of time</a:t>
            </a:r>
          </a:p>
          <a:p>
            <a:pPr lvl="1"/>
            <a:r>
              <a:rPr lang="en-US" sz="2000" dirty="0" err="1"/>
              <a:t>Előre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fordítva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err="1"/>
              <a:t>Tömörítés</a:t>
            </a:r>
            <a:r>
              <a:rPr lang="en-US" sz="2000" dirty="0"/>
              <a:t>, </a:t>
            </a:r>
            <a:r>
              <a:rPr lang="en-US" sz="2000" dirty="0" err="1"/>
              <a:t>kameramozgás</a:t>
            </a:r>
            <a:endParaRPr lang="hu-H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153736" y="6445256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/abs/1603.08561</a:t>
            </a:r>
            <a:endParaRPr lang="en-HU" sz="1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A0F8515-7C28-3D9B-4C0B-2A3676D61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842" y="3016545"/>
            <a:ext cx="7369858" cy="34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749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055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Videó</a:t>
            </a:r>
            <a:r>
              <a:rPr lang="en-US" dirty="0">
                <a:solidFill>
                  <a:schemeClr val="tx1"/>
                </a:solidFill>
              </a:rPr>
              <a:t> - Colorization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DD770B-9511-F233-502C-85EB9E150CC5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hu-HU" sz="2200" dirty="0"/>
              <a:t>Feladat: referencia színeket</a:t>
            </a:r>
            <a:br>
              <a:rPr lang="hu-HU" sz="2200" dirty="0"/>
            </a:br>
            <a:r>
              <a:rPr lang="hu-HU" sz="2200" dirty="0"/>
              <a:t>propagálni videón</a:t>
            </a:r>
          </a:p>
          <a:p>
            <a:pPr lvl="1"/>
            <a:r>
              <a:rPr lang="hu-HU" sz="2000" dirty="0"/>
              <a:t>Pixelek közti hasonlóság</a:t>
            </a:r>
          </a:p>
          <a:p>
            <a:pPr lvl="1"/>
            <a:r>
              <a:rPr lang="hu-HU" sz="2000" dirty="0"/>
              <a:t>Színek átlagolása</a:t>
            </a:r>
          </a:p>
          <a:p>
            <a:pPr marL="457200" lvl="1" indent="0">
              <a:buNone/>
            </a:pPr>
            <a:endParaRPr lang="hu-HU" sz="2000" dirty="0"/>
          </a:p>
          <a:p>
            <a:r>
              <a:rPr lang="hu-HU" sz="2200" dirty="0"/>
              <a:t>Egyéb hasznos alkalmazásai is </a:t>
            </a:r>
            <a:br>
              <a:rPr lang="hu-HU" sz="2200" dirty="0"/>
            </a:br>
            <a:r>
              <a:rPr lang="hu-HU" sz="2200" dirty="0"/>
              <a:t>vannak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ABC5-8C0F-0F8E-D48F-99F152C5129B}"/>
              </a:ext>
            </a:extLst>
          </p:cNvPr>
          <p:cNvSpPr txBox="1"/>
          <p:nvPr/>
        </p:nvSpPr>
        <p:spPr>
          <a:xfrm>
            <a:off x="6675264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/abs/1808.05377</a:t>
            </a:r>
            <a:endParaRPr lang="en-HU" sz="10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FF7840E-AE79-3B4C-A680-63825A01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96" y="900429"/>
            <a:ext cx="6305803" cy="22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DD6541D-C15A-D21C-ADF1-3AAF4464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99" y="3187104"/>
            <a:ext cx="6305803" cy="34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31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{39324BA3-E8D1-B640-BE44-B463AFFC2D88}tf10001063</Template>
  <TotalTime>1287</TotalTime>
  <Words>503</Words>
  <Application>Microsoft Macintosh PowerPoint</Application>
  <PresentationFormat>Widescreen</PresentationFormat>
  <Paragraphs>117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Mesh</vt:lpstr>
      <vt:lpstr>Self-Supervised Learning</vt:lpstr>
      <vt:lpstr>Alap Ötlet</vt:lpstr>
      <vt:lpstr>Kép alapú - Torzítás</vt:lpstr>
      <vt:lpstr>Kép alapú - Forgatás</vt:lpstr>
      <vt:lpstr>Kép alapú - Patches</vt:lpstr>
      <vt:lpstr>Kép alapú - Puzzle</vt:lpstr>
      <vt:lpstr>Kép alapú - Colorization</vt:lpstr>
      <vt:lpstr>Videó - Sequence</vt:lpstr>
      <vt:lpstr>Videó - Colorization</vt:lpstr>
      <vt:lpstr>Kontrasztív – sziámi Hálók</vt:lpstr>
      <vt:lpstr>Kontrasztív – Loss</vt:lpstr>
      <vt:lpstr>Kontrasztív – Loss</vt:lpstr>
      <vt:lpstr>Kontrasztív – Loss</vt:lpstr>
      <vt:lpstr>Kontrasztív – Trükkök</vt:lpstr>
      <vt:lpstr>Generatív- Denoising AE</vt:lpstr>
      <vt:lpstr>Generatív- Context/Masked AE</vt:lpstr>
      <vt:lpstr>Generatív- Bidirectional GAN</vt:lpstr>
      <vt:lpstr>Generatív vs Kontrasztív</vt:lpstr>
      <vt:lpstr>Alkalmazás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Tansformer Hálózatok</dc:title>
  <dc:creator>Szemenyei Márton</dc:creator>
  <cp:lastModifiedBy>Szemenyei Márton</cp:lastModifiedBy>
  <cp:revision>44</cp:revision>
  <dcterms:created xsi:type="dcterms:W3CDTF">2023-03-14T06:49:27Z</dcterms:created>
  <dcterms:modified xsi:type="dcterms:W3CDTF">2023-05-16T10:13:03Z</dcterms:modified>
</cp:coreProperties>
</file>