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33"/>
  </p:notesMasterIdLst>
  <p:sldIdLst>
    <p:sldId id="256" r:id="rId2"/>
    <p:sldId id="257" r:id="rId3"/>
    <p:sldId id="286" r:id="rId4"/>
    <p:sldId id="258" r:id="rId5"/>
    <p:sldId id="259" r:id="rId6"/>
    <p:sldId id="273" r:id="rId7"/>
    <p:sldId id="260" r:id="rId8"/>
    <p:sldId id="274" r:id="rId9"/>
    <p:sldId id="275" r:id="rId10"/>
    <p:sldId id="287" r:id="rId11"/>
    <p:sldId id="288" r:id="rId12"/>
    <p:sldId id="289" r:id="rId13"/>
    <p:sldId id="261" r:id="rId14"/>
    <p:sldId id="262" r:id="rId15"/>
    <p:sldId id="285" r:id="rId16"/>
    <p:sldId id="284" r:id="rId17"/>
    <p:sldId id="296" r:id="rId18"/>
    <p:sldId id="290" r:id="rId19"/>
    <p:sldId id="270" r:id="rId20"/>
    <p:sldId id="291" r:id="rId21"/>
    <p:sldId id="263" r:id="rId22"/>
    <p:sldId id="292" r:id="rId23"/>
    <p:sldId id="267" r:id="rId24"/>
    <p:sldId id="293" r:id="rId25"/>
    <p:sldId id="271" r:id="rId26"/>
    <p:sldId id="283" r:id="rId27"/>
    <p:sldId id="279" r:id="rId28"/>
    <p:sldId id="282" r:id="rId29"/>
    <p:sldId id="294" r:id="rId30"/>
    <p:sldId id="295" r:id="rId31"/>
    <p:sldId id="277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59"/>
  </p:normalViewPr>
  <p:slideViewPr>
    <p:cSldViewPr snapToGrid="0">
      <p:cViewPr varScale="1">
        <p:scale>
          <a:sx n="105" d="100"/>
          <a:sy n="105" d="100"/>
        </p:scale>
        <p:origin x="23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5DD51-6450-4657-BC2C-60780CE100E0}" type="datetimeFigureOut">
              <a:rPr lang="en-US" smtClean="0"/>
              <a:t>2023-04-19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E80B4-B777-44E8-B338-021FDD315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0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64419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257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19621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2738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205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9309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9889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5522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1458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69046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5072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97035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849547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62169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4757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1273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585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60BBDE6-7693-904A-97D1-05ADAE880626}" type="datetimeFigureOut">
              <a:rPr lang="en-HU" smtClean="0"/>
              <a:t>04/19/2023</a:t>
            </a:fld>
            <a:endParaRPr lang="en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CB2092F-74AC-F042-9F13-4A44557E976D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16077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2255CB-931A-4849-58E1-7198CD0A7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865974"/>
            <a:ext cx="8676222" cy="3643822"/>
          </a:xfrm>
        </p:spPr>
        <p:txBody>
          <a:bodyPr anchor="ctr">
            <a:normAutofit/>
          </a:bodyPr>
          <a:lstStyle/>
          <a:p>
            <a:r>
              <a:rPr lang="en-US" sz="6600" dirty="0"/>
              <a:t>Neural Radiance Fields</a:t>
            </a:r>
            <a:endParaRPr lang="en-HU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7D14E-60E4-BB73-EE7C-DC6E34D72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542384"/>
            <a:ext cx="8676222" cy="6282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Dr. Szemenyei Márton</a:t>
            </a:r>
          </a:p>
          <a:p>
            <a:pPr>
              <a:lnSpc>
                <a:spcPct val="90000"/>
              </a:lnSpc>
            </a:pPr>
            <a:r>
              <a:rPr lang="en-HU" sz="1500">
                <a:solidFill>
                  <a:srgbClr val="E6E6E6"/>
                </a:solidFill>
              </a:rPr>
              <a:t>BME VIK IIT</a:t>
            </a:r>
          </a:p>
        </p:txBody>
      </p:sp>
    </p:spTree>
    <p:extLst>
      <p:ext uri="{BB962C8B-B14F-4D97-AF65-F5344CB8AC3E}">
        <p14:creationId xmlns:p14="http://schemas.microsoft.com/office/powerpoint/2010/main" val="35663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Radiance Fields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02CE1-12F7-4DD4-32D1-B4FC4C6AE579}"/>
              </a:ext>
            </a:extLst>
          </p:cNvPr>
          <p:cNvSpPr txBox="1"/>
          <p:nvPr/>
        </p:nvSpPr>
        <p:spPr>
          <a:xfrm>
            <a:off x="592433" y="1675051"/>
            <a:ext cx="3089926" cy="17948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Világító felhő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	</a:t>
            </a:r>
            <a:r>
              <a:rPr lang="hu-HU" sz="2400" dirty="0" err="1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Voxel</a:t>
            </a: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 reprezentáció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	MLP reprezentáció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Pozíció </a:t>
            </a:r>
            <a:r>
              <a:rPr lang="hu-HU" sz="2400" dirty="0" err="1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Encoding</a:t>
            </a:r>
            <a:endParaRPr lang="hu-HU" sz="2400" dirty="0"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Nézőpont iránya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2A469DF4-9363-8AE9-007D-6952B3273D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732" y="1803562"/>
            <a:ext cx="4376305" cy="4444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F5FA5C-FCCB-81AF-17B0-6FB5578C49A8}"/>
              </a:ext>
            </a:extLst>
          </p:cNvPr>
          <p:cNvSpPr txBox="1"/>
          <p:nvPr/>
        </p:nvSpPr>
        <p:spPr>
          <a:xfrm>
            <a:off x="5284885" y="643951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265279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Radiance Fields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02CE1-12F7-4DD4-32D1-B4FC4C6AE579}"/>
              </a:ext>
            </a:extLst>
          </p:cNvPr>
          <p:cNvSpPr txBox="1"/>
          <p:nvPr/>
        </p:nvSpPr>
        <p:spPr>
          <a:xfrm>
            <a:off x="592433" y="1675051"/>
            <a:ext cx="4078209" cy="77247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Tanítás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Eredeti nézetek rekonstrukciója</a:t>
            </a:r>
            <a:endParaRPr lang="hu-HU" sz="24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6DFC93-1B57-A5F8-CCD0-C58DA49879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019" y="2447527"/>
            <a:ext cx="6001600" cy="4197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63205-8F35-BC64-2D42-9F1B0637125B}"/>
              </a:ext>
            </a:extLst>
          </p:cNvPr>
          <p:cNvSpPr txBox="1"/>
          <p:nvPr/>
        </p:nvSpPr>
        <p:spPr>
          <a:xfrm>
            <a:off x="6784229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/abs/2003.08934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3731119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Eredmények</a:t>
            </a:r>
            <a:endParaRPr lang="en-HU" dirty="0">
              <a:solidFill>
                <a:schemeClr val="tx1"/>
              </a:solidFill>
            </a:endParaRPr>
          </a:p>
        </p:txBody>
      </p:sp>
      <p:pic>
        <p:nvPicPr>
          <p:cNvPr id="3" name="benchflower_100k_rgb">
            <a:hlinkClick r:id="" action="ppaction://media"/>
            <a:extLst>
              <a:ext uri="{FF2B5EF4-FFF2-40B4-BE49-F238E27FC236}">
                <a16:creationId xmlns:a16="http://schemas.microsoft.com/office/drawing/2014/main" id="{89EE1F8F-ED7E-ED78-BAC9-1BDBAF2A5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98" y="1795922"/>
            <a:ext cx="5962649" cy="4542971"/>
          </a:xfrm>
          <a:prstGeom prst="rect">
            <a:avLst/>
          </a:prstGeom>
        </p:spPr>
      </p:pic>
      <p:pic>
        <p:nvPicPr>
          <p:cNvPr id="4" name="colorspout_200k_rgb">
            <a:hlinkClick r:id="" action="ppaction://media"/>
            <a:extLst>
              <a:ext uri="{FF2B5EF4-FFF2-40B4-BE49-F238E27FC236}">
                <a16:creationId xmlns:a16="http://schemas.microsoft.com/office/drawing/2014/main" id="{796FBFE5-7CC2-B3FB-A404-31F3E01466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0075" y="1795922"/>
            <a:ext cx="5962650" cy="45429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42C848-2AD4-60D2-5118-AD278D116A99}"/>
              </a:ext>
            </a:extLst>
          </p:cNvPr>
          <p:cNvSpPr txBox="1"/>
          <p:nvPr/>
        </p:nvSpPr>
        <p:spPr>
          <a:xfrm>
            <a:off x="4190376" y="645976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6359886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Limitációk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04C2FE-432F-E8DC-9BC3-FA8C79F23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592" y="1361852"/>
            <a:ext cx="9905998" cy="5249927"/>
          </a:xfrm>
        </p:spPr>
        <p:txBody>
          <a:bodyPr anchor="t">
            <a:normAutofit/>
          </a:bodyPr>
          <a:lstStyle/>
          <a:p>
            <a:r>
              <a:rPr lang="en-US" dirty="0" err="1"/>
              <a:t>Lassú</a:t>
            </a:r>
            <a:r>
              <a:rPr lang="en-US" dirty="0"/>
              <a:t> Training/Inference</a:t>
            </a:r>
          </a:p>
          <a:p>
            <a:r>
              <a:rPr lang="en-US" dirty="0" err="1"/>
              <a:t>Sok</a:t>
            </a:r>
            <a:r>
              <a:rPr lang="en-US" dirty="0"/>
              <a:t> </a:t>
            </a:r>
            <a:r>
              <a:rPr lang="en-US" dirty="0" err="1"/>
              <a:t>kép</a:t>
            </a:r>
            <a:endParaRPr lang="en-US" dirty="0"/>
          </a:p>
          <a:p>
            <a:r>
              <a:rPr lang="en-US" dirty="0" err="1"/>
              <a:t>Jelenet</a:t>
            </a:r>
            <a:r>
              <a:rPr lang="en-US" dirty="0"/>
              <a:t> </a:t>
            </a:r>
            <a:r>
              <a:rPr lang="en-US" dirty="0" err="1"/>
              <a:t>Korlátok</a:t>
            </a:r>
            <a:endParaRPr lang="en-US" dirty="0"/>
          </a:p>
          <a:p>
            <a:pPr lvl="1"/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irányba</a:t>
            </a:r>
            <a:r>
              <a:rPr lang="en-US" dirty="0"/>
              <a:t> </a:t>
            </a:r>
            <a:r>
              <a:rPr lang="en-US" dirty="0" err="1"/>
              <a:t>néző</a:t>
            </a:r>
            <a:endParaRPr lang="en-US" dirty="0"/>
          </a:p>
          <a:p>
            <a:pPr lvl="1"/>
            <a:r>
              <a:rPr lang="en-US" dirty="0" err="1"/>
              <a:t>Panoráma</a:t>
            </a:r>
            <a:endParaRPr lang="en-US" dirty="0"/>
          </a:p>
          <a:p>
            <a:r>
              <a:rPr lang="en-US" dirty="0"/>
              <a:t>Fog (Overfitting)</a:t>
            </a:r>
          </a:p>
          <a:p>
            <a:pPr lvl="1"/>
            <a:r>
              <a:rPr lang="en-US" dirty="0" err="1"/>
              <a:t>Rossz</a:t>
            </a:r>
            <a:r>
              <a:rPr lang="en-US" dirty="0"/>
              <a:t> </a:t>
            </a:r>
            <a:r>
              <a:rPr lang="en-US" dirty="0" err="1"/>
              <a:t>reprezentáció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717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KiloNerf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5673A-EB9D-0671-15BD-C5B21E278399}"/>
              </a:ext>
            </a:extLst>
          </p:cNvPr>
          <p:cNvSpPr txBox="1"/>
          <p:nvPr/>
        </p:nvSpPr>
        <p:spPr>
          <a:xfrm>
            <a:off x="1667074" y="2020111"/>
            <a:ext cx="1952179" cy="71989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Sok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pici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háló</a:t>
            </a:r>
            <a:endParaRPr lang="en-US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Gyorsabb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train</a:t>
            </a:r>
            <a:endParaRPr lang="hu-HU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03353-098A-E101-7F28-618F6CE0E7AB}"/>
              </a:ext>
            </a:extLst>
          </p:cNvPr>
          <p:cNvSpPr txBox="1"/>
          <p:nvPr/>
        </p:nvSpPr>
        <p:spPr>
          <a:xfrm>
            <a:off x="7363232" y="6026733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/abs/2103.13744</a:t>
            </a:r>
            <a:endParaRPr lang="en-HU" sz="1000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B854B96-E97E-37EE-72AF-9C3B4F176E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961" y="1776508"/>
            <a:ext cx="4710612" cy="42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0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MipNerf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5673A-EB9D-0671-15BD-C5B21E278399}"/>
              </a:ext>
            </a:extLst>
          </p:cNvPr>
          <p:cNvSpPr txBox="1"/>
          <p:nvPr/>
        </p:nvSpPr>
        <p:spPr>
          <a:xfrm>
            <a:off x="1667074" y="2020111"/>
            <a:ext cx="2799910" cy="40538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Máshol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is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alkalmazzák</a:t>
            </a:r>
            <a:endParaRPr lang="hu-HU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03353-098A-E101-7F28-618F6CE0E7AB}"/>
              </a:ext>
            </a:extLst>
          </p:cNvPr>
          <p:cNvSpPr txBox="1"/>
          <p:nvPr/>
        </p:nvSpPr>
        <p:spPr>
          <a:xfrm>
            <a:off x="4272472" y="557894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/abs/2103.13415</a:t>
            </a:r>
            <a:endParaRPr lang="en-HU" sz="1000" dirty="0"/>
          </a:p>
        </p:txBody>
      </p:sp>
      <p:pic>
        <p:nvPicPr>
          <p:cNvPr id="6" name="Picture 5" descr="Chart, waterfall chart&#10;&#10;Description automatically generated">
            <a:extLst>
              <a:ext uri="{FF2B5EF4-FFF2-40B4-BE49-F238E27FC236}">
                <a16:creationId xmlns:a16="http://schemas.microsoft.com/office/drawing/2014/main" id="{151896E3-BF15-1DB9-56DC-1E9C9DC1BA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" y="2796849"/>
            <a:ext cx="12192000" cy="26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51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Instant NGP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5673A-EB9D-0671-15BD-C5B21E278399}"/>
              </a:ext>
            </a:extLst>
          </p:cNvPr>
          <p:cNvSpPr txBox="1"/>
          <p:nvPr/>
        </p:nvSpPr>
        <p:spPr>
          <a:xfrm>
            <a:off x="664335" y="1522066"/>
            <a:ext cx="5087108" cy="134891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Gyorsítás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3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helyen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: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Hierarchikus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Mintavételezés</a:t>
            </a:r>
            <a:endParaRPr lang="en-US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Kis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háló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(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Spéci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Cuda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Kernelek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)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Frekvencia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alapú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Input Encoding</a:t>
            </a:r>
            <a:endParaRPr lang="hu-HU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D65076-3398-E3F1-A7A7-C048DDD849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873" y="3599440"/>
            <a:ext cx="8832112" cy="28185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2FA2-36C1-D42A-0B62-9C2134819B7F}"/>
              </a:ext>
            </a:extLst>
          </p:cNvPr>
          <p:cNvSpPr txBox="1"/>
          <p:nvPr/>
        </p:nvSpPr>
        <p:spPr>
          <a:xfrm>
            <a:off x="4647576" y="641802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110297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Instant NGP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85673A-EB9D-0671-15BD-C5B21E278399}"/>
              </a:ext>
            </a:extLst>
          </p:cNvPr>
          <p:cNvSpPr txBox="1"/>
          <p:nvPr/>
        </p:nvSpPr>
        <p:spPr>
          <a:xfrm>
            <a:off x="664335" y="1522066"/>
            <a:ext cx="5087108" cy="719897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Tanulható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Input Encoding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	Hash table</a:t>
            </a:r>
            <a:endParaRPr lang="hu-HU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6DC640A-48C2-510C-ED05-E3B315D8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411" y="2241963"/>
            <a:ext cx="8890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5FD0E-1735-CB93-39BF-A350217A347B}"/>
              </a:ext>
            </a:extLst>
          </p:cNvPr>
          <p:cNvSpPr txBox="1"/>
          <p:nvPr/>
        </p:nvSpPr>
        <p:spPr>
          <a:xfrm>
            <a:off x="4190375" y="6369463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371994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Instant NGP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03353-098A-E101-7F28-618F6CE0E7AB}"/>
              </a:ext>
            </a:extLst>
          </p:cNvPr>
          <p:cNvSpPr txBox="1"/>
          <p:nvPr/>
        </p:nvSpPr>
        <p:spPr>
          <a:xfrm>
            <a:off x="4190376" y="641802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/abs/1703.10717</a:t>
            </a:r>
            <a:endParaRPr lang="en-HU" sz="1000" dirty="0"/>
          </a:p>
        </p:txBody>
      </p:sp>
      <p:pic>
        <p:nvPicPr>
          <p:cNvPr id="6" name="nerf_grid_lq">
            <a:hlinkClick r:id="" action="ppaction://media"/>
            <a:extLst>
              <a:ext uri="{FF2B5EF4-FFF2-40B4-BE49-F238E27FC236}">
                <a16:creationId xmlns:a16="http://schemas.microsoft.com/office/drawing/2014/main" id="{6BAC0490-091A-F055-88D6-A91E2AD0EC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24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City 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F83FBA-DE1A-9C83-A4FD-D5813106F878}"/>
              </a:ext>
            </a:extLst>
          </p:cNvPr>
          <p:cNvSpPr txBox="1"/>
          <p:nvPr/>
        </p:nvSpPr>
        <p:spPr>
          <a:xfrm>
            <a:off x="443948" y="1675051"/>
            <a:ext cx="8961120" cy="29264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Egyre növekvő felbontás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	Reziduális tanulás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66E18-0685-655F-309A-AD8EB0BDA669}"/>
              </a:ext>
            </a:extLst>
          </p:cNvPr>
          <p:cNvSpPr txBox="1"/>
          <p:nvPr/>
        </p:nvSpPr>
        <p:spPr>
          <a:xfrm>
            <a:off x="4190376" y="641785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/abs/2112.05504</a:t>
            </a:r>
            <a:endParaRPr lang="en-HU" sz="10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1EFBE6F-9FD9-8A82-0637-D894D07174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" y="2609182"/>
            <a:ext cx="12192000" cy="38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40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Novel View Synthesis</a:t>
            </a:r>
            <a:endParaRPr lang="en-HU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text, plant, different, various&#10;&#10;Description automatically generated">
            <a:extLst>
              <a:ext uri="{FF2B5EF4-FFF2-40B4-BE49-F238E27FC236}">
                <a16:creationId xmlns:a16="http://schemas.microsoft.com/office/drawing/2014/main" id="{55930265-727D-2D7D-9B98-055A89FB47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60" y="1286879"/>
            <a:ext cx="2903453" cy="5100399"/>
          </a:xfrm>
          <a:prstGeom prst="rect">
            <a:avLst/>
          </a:prstGeom>
        </p:spPr>
      </p:pic>
      <p:pic>
        <p:nvPicPr>
          <p:cNvPr id="12" name="Picture 11" descr="A pine cone on a rock&#10;&#10;Description automatically generated with medium confidence">
            <a:extLst>
              <a:ext uri="{FF2B5EF4-FFF2-40B4-BE49-F238E27FC236}">
                <a16:creationId xmlns:a16="http://schemas.microsoft.com/office/drawing/2014/main" id="{31BDED2B-4EFF-A6BF-13AA-279C65F9BB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49" y="2375806"/>
            <a:ext cx="3825448" cy="2922547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5318A66-89FA-0622-87EF-16727EFA1872}"/>
              </a:ext>
            </a:extLst>
          </p:cNvPr>
          <p:cNvSpPr/>
          <p:nvPr/>
        </p:nvSpPr>
        <p:spPr>
          <a:xfrm>
            <a:off x="4745620" y="3400660"/>
            <a:ext cx="1958927" cy="87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3D Reprezentáció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300C702-C0D7-3EA7-89D4-7870DE52D448}"/>
              </a:ext>
            </a:extLst>
          </p:cNvPr>
          <p:cNvCxnSpPr>
            <a:stCxn id="4" idx="3"/>
            <a:endCxn id="13" idx="1"/>
          </p:cNvCxnSpPr>
          <p:nvPr/>
        </p:nvCxnSpPr>
        <p:spPr>
          <a:xfrm flipV="1">
            <a:off x="3158213" y="3837078"/>
            <a:ext cx="158740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15F688-B70E-37A8-9992-D3B9142098CB}"/>
              </a:ext>
            </a:extLst>
          </p:cNvPr>
          <p:cNvCxnSpPr/>
          <p:nvPr/>
        </p:nvCxnSpPr>
        <p:spPr>
          <a:xfrm flipV="1">
            <a:off x="6704547" y="3850424"/>
            <a:ext cx="158740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8B4CED-7E1C-1548-DBBE-8C9C5FE023E1}"/>
              </a:ext>
            </a:extLst>
          </p:cNvPr>
          <p:cNvSpPr txBox="1"/>
          <p:nvPr/>
        </p:nvSpPr>
        <p:spPr>
          <a:xfrm>
            <a:off x="3197418" y="3480370"/>
            <a:ext cx="1587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/>
              <a:t>Inverz Renderelés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632DFD-DEAD-2CD5-F397-AEB20DCAFBB5}"/>
              </a:ext>
            </a:extLst>
          </p:cNvPr>
          <p:cNvSpPr txBox="1"/>
          <p:nvPr/>
        </p:nvSpPr>
        <p:spPr>
          <a:xfrm>
            <a:off x="6981638" y="3499896"/>
            <a:ext cx="1587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/>
              <a:t>Renderelés</a:t>
            </a:r>
          </a:p>
        </p:txBody>
      </p:sp>
    </p:spTree>
    <p:extLst>
      <p:ext uri="{BB962C8B-B14F-4D97-AF65-F5344CB8AC3E}">
        <p14:creationId xmlns:p14="http://schemas.microsoft.com/office/powerpoint/2010/main" val="67813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City 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66E18-0685-655F-309A-AD8EB0BDA669}"/>
              </a:ext>
            </a:extLst>
          </p:cNvPr>
          <p:cNvSpPr txBox="1"/>
          <p:nvPr/>
        </p:nvSpPr>
        <p:spPr>
          <a:xfrm>
            <a:off x="6257332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/abs/1710.10196</a:t>
            </a:r>
            <a:endParaRPr lang="en-HU" sz="1000" dirty="0"/>
          </a:p>
        </p:txBody>
      </p:sp>
      <p:pic>
        <p:nvPicPr>
          <p:cNvPr id="2050" name="Picture 2" descr="overview">
            <a:extLst>
              <a:ext uri="{FF2B5EF4-FFF2-40B4-BE49-F238E27FC236}">
                <a16:creationId xmlns:a16="http://schemas.microsoft.com/office/drawing/2014/main" id="{9CE25884-06C2-D17C-31DF-F952F762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12192000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1464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Pixel 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37508-1D1B-BAC5-8011-22CF7FBD44F0}"/>
              </a:ext>
            </a:extLst>
          </p:cNvPr>
          <p:cNvSpPr txBox="1"/>
          <p:nvPr/>
        </p:nvSpPr>
        <p:spPr>
          <a:xfrm>
            <a:off x="4089842" y="5941508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/abs/2012.02190</a:t>
            </a:r>
            <a:endParaRPr lang="en-HU" sz="10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11B441A-271D-84FD-86C1-2A6DE13845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3733"/>
            <a:ext cx="12192000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29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Pixel Nerf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37508-1D1B-BAC5-8011-22CF7FBD44F0}"/>
              </a:ext>
            </a:extLst>
          </p:cNvPr>
          <p:cNvSpPr txBox="1"/>
          <p:nvPr/>
        </p:nvSpPr>
        <p:spPr>
          <a:xfrm>
            <a:off x="4062133" y="563217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/abs/2012.02190</a:t>
            </a:r>
            <a:endParaRPr lang="en-HU" sz="1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21FF42-0019-5CD6-8FDB-FA375D0C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255" y="1981200"/>
            <a:ext cx="4470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288715E-487D-2315-CF7E-DCDA3F42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00" y="1981200"/>
            <a:ext cx="670559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56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Nice SLAM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898553" y="653118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/abs/2112.12130</a:t>
            </a:r>
            <a:endParaRPr lang="en-HU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5BA91-811F-AFC0-A3DC-5EB4A6194A39}"/>
              </a:ext>
            </a:extLst>
          </p:cNvPr>
          <p:cNvSpPr txBox="1"/>
          <p:nvPr/>
        </p:nvSpPr>
        <p:spPr>
          <a:xfrm>
            <a:off x="475653" y="1675051"/>
            <a:ext cx="3356409" cy="40538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Kamera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Pozíciót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sem</a:t>
            </a:r>
            <a:r>
              <a:rPr lang="en-US" sz="2000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</a:t>
            </a:r>
            <a:r>
              <a:rPr lang="en-US" sz="2000" cap="small" dirty="0" err="1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tudjuk</a:t>
            </a:r>
            <a:endParaRPr lang="hu-HU" sz="2000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6" name="Picture 5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CD937A86-6A32-94EC-508D-D9F11E74D0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025" y="2499879"/>
            <a:ext cx="10239129" cy="38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5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Nice SLAM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898553" y="653118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/abs/1411.1784</a:t>
            </a:r>
            <a:endParaRPr lang="en-HU" sz="1000" dirty="0"/>
          </a:p>
        </p:txBody>
      </p:sp>
      <p:pic>
        <p:nvPicPr>
          <p:cNvPr id="3" name="teaser_low">
            <a:hlinkClick r:id="" action="ppaction://media"/>
            <a:extLst>
              <a:ext uri="{FF2B5EF4-FFF2-40B4-BE49-F238E27FC236}">
                <a16:creationId xmlns:a16="http://schemas.microsoft.com/office/drawing/2014/main" id="{EF40C9CC-509E-F5B0-1085-FA18A8C026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2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NERF + </a:t>
            </a:r>
            <a:r>
              <a:rPr lang="en-US" dirty="0" err="1">
                <a:solidFill>
                  <a:schemeClr val="tx1"/>
                </a:solidFill>
              </a:rPr>
              <a:t>Szegmentáció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4852D-6BBB-7001-34AD-2620BF9CA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4" y="1411812"/>
            <a:ext cx="9905998" cy="3581401"/>
          </a:xfrm>
        </p:spPr>
        <p:txBody>
          <a:bodyPr anchor="t">
            <a:normAutofit/>
          </a:bodyPr>
          <a:lstStyle/>
          <a:p>
            <a:r>
              <a:rPr lang="en-US" dirty="0" err="1"/>
              <a:t>Panotpikus</a:t>
            </a:r>
            <a:r>
              <a:rPr lang="en-US" dirty="0"/>
              <a:t> </a:t>
            </a:r>
            <a:r>
              <a:rPr lang="en-US" dirty="0" err="1"/>
              <a:t>Szegmentáció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020800" y="6567051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/abs/2205.04334</a:t>
            </a:r>
            <a:endParaRPr lang="en-HU" sz="1000" dirty="0"/>
          </a:p>
        </p:txBody>
      </p:sp>
      <p:pic>
        <p:nvPicPr>
          <p:cNvPr id="8" name="Picture 7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9E68DDDB-909B-0523-04D0-C4D77BF07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8" y="1864423"/>
            <a:ext cx="12192000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07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NERF + </a:t>
            </a:r>
            <a:r>
              <a:rPr lang="en-US" dirty="0" err="1">
                <a:solidFill>
                  <a:schemeClr val="tx1"/>
                </a:solidFill>
              </a:rPr>
              <a:t>Szegmentáció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AD0854-49E2-9627-12D2-9109DD0106A4}"/>
              </a:ext>
            </a:extLst>
          </p:cNvPr>
          <p:cNvSpPr txBox="1"/>
          <p:nvPr/>
        </p:nvSpPr>
        <p:spPr>
          <a:xfrm>
            <a:off x="4233619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/abs/2205.04334</a:t>
            </a:r>
            <a:endParaRPr lang="en-HU" sz="1000" dirty="0"/>
          </a:p>
        </p:txBody>
      </p:sp>
      <p:pic>
        <p:nvPicPr>
          <p:cNvPr id="7" name="pnf_applications">
            <a:hlinkClick r:id="" action="ppaction://media"/>
            <a:extLst>
              <a:ext uri="{FF2B5EF4-FFF2-40B4-BE49-F238E27FC236}">
                <a16:creationId xmlns:a16="http://schemas.microsoft.com/office/drawing/2014/main" id="{0DC240CB-2D17-9528-715E-57B0BAA447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4809" y="1675050"/>
            <a:ext cx="8425693" cy="4739001"/>
          </a:xfrm>
        </p:spPr>
      </p:pic>
    </p:spTree>
    <p:extLst>
      <p:ext uri="{BB962C8B-B14F-4D97-AF65-F5344CB8AC3E}">
        <p14:creationId xmlns:p14="http://schemas.microsoft.com/office/powerpoint/2010/main" val="3298750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Dinamikus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Jelenetek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4F73E-78B7-C559-25CC-3AEBEA289C3C}"/>
              </a:ext>
            </a:extLst>
          </p:cNvPr>
          <p:cNvSpPr txBox="1"/>
          <p:nvPr/>
        </p:nvSpPr>
        <p:spPr>
          <a:xfrm>
            <a:off x="4190376" y="631948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/abs/2011.13961</a:t>
            </a:r>
            <a:endParaRPr lang="en-HU" sz="1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BFAEDC-F189-8D39-D1FC-ABC41E9D2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816" y="1526441"/>
            <a:ext cx="4625444" cy="1098159"/>
          </a:xfrm>
        </p:spPr>
        <p:txBody>
          <a:bodyPr anchor="t">
            <a:normAutofit/>
          </a:bodyPr>
          <a:lstStyle/>
          <a:p>
            <a:r>
              <a:rPr lang="en-US" dirty="0"/>
              <a:t>DNERF</a:t>
            </a:r>
          </a:p>
          <a:p>
            <a:pPr lvl="1"/>
            <a:r>
              <a:rPr lang="en-US" dirty="0" err="1"/>
              <a:t>Időben</a:t>
            </a:r>
            <a:r>
              <a:rPr lang="en-US" dirty="0"/>
              <a:t> </a:t>
            </a:r>
            <a:r>
              <a:rPr lang="en-US" dirty="0" err="1"/>
              <a:t>változó</a:t>
            </a:r>
            <a:r>
              <a:rPr lang="en-US" dirty="0"/>
              <a:t> </a:t>
            </a:r>
            <a:r>
              <a:rPr lang="en-US" dirty="0" err="1"/>
              <a:t>jelenetek</a:t>
            </a:r>
            <a:endParaRPr lang="en-HU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7F77176-9158-FEED-C0CE-A20A0FCF6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990"/>
            <a:ext cx="12192000" cy="328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4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Dinamikus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Jelenetek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4F73E-78B7-C559-25CC-3AEBEA289C3C}"/>
              </a:ext>
            </a:extLst>
          </p:cNvPr>
          <p:cNvSpPr txBox="1"/>
          <p:nvPr/>
        </p:nvSpPr>
        <p:spPr>
          <a:xfrm>
            <a:off x="1717213" y="630434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/abs/2202.02691</a:t>
            </a:r>
            <a:endParaRPr lang="en-HU" sz="1000" dirty="0"/>
          </a:p>
        </p:txBody>
      </p:sp>
      <p:pic>
        <p:nvPicPr>
          <p:cNvPr id="3" name="dnerf">
            <a:hlinkClick r:id="" action="ppaction://media"/>
            <a:extLst>
              <a:ext uri="{FF2B5EF4-FFF2-40B4-BE49-F238E27FC236}">
                <a16:creationId xmlns:a16="http://schemas.microsoft.com/office/drawing/2014/main" id="{A56F8407-4DD2-029A-B918-5BCF087EB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5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Of Course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4F73E-78B7-C559-25CC-3AEBEA289C3C}"/>
              </a:ext>
            </a:extLst>
          </p:cNvPr>
          <p:cNvSpPr txBox="1"/>
          <p:nvPr/>
        </p:nvSpPr>
        <p:spPr>
          <a:xfrm>
            <a:off x="4190376" y="652290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/abs/2207.13298</a:t>
            </a:r>
            <a:endParaRPr lang="en-HU" sz="1000" dirty="0"/>
          </a:p>
        </p:txBody>
      </p:sp>
      <p:pic>
        <p:nvPicPr>
          <p:cNvPr id="4098" name="Picture 2" descr="overview">
            <a:extLst>
              <a:ext uri="{FF2B5EF4-FFF2-40B4-BE49-F238E27FC236}">
                <a16:creationId xmlns:a16="http://schemas.microsoft.com/office/drawing/2014/main" id="{D44DF789-AB87-2A85-AA97-FA3ACF8F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73510"/>
            <a:ext cx="121920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364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Naív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ötlet</a:t>
            </a:r>
            <a:endParaRPr lang="en-HU" dirty="0">
              <a:solidFill>
                <a:schemeClr val="tx1"/>
              </a:solidFill>
            </a:endParaRP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A17ABD6C-AE49-ED09-53B2-F09A330096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634" y="1578069"/>
            <a:ext cx="9549777" cy="4386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3BDE3A-576F-1465-804B-A6CC392DFCC2}"/>
              </a:ext>
            </a:extLst>
          </p:cNvPr>
          <p:cNvSpPr txBox="1"/>
          <p:nvPr/>
        </p:nvSpPr>
        <p:spPr>
          <a:xfrm>
            <a:off x="4190376" y="624840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515225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Generalizable Nerf Transformer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04F73E-78B7-C559-25CC-3AEBEA289C3C}"/>
              </a:ext>
            </a:extLst>
          </p:cNvPr>
          <p:cNvSpPr txBox="1"/>
          <p:nvPr/>
        </p:nvSpPr>
        <p:spPr>
          <a:xfrm>
            <a:off x="4190376" y="6522900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/abs/2207.13298</a:t>
            </a:r>
            <a:endParaRPr lang="en-HU" sz="10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B165ADB-06B6-D4C8-6987-BF5B2E15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3669"/>
            <a:ext cx="12192000" cy="36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00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Alkalmazások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CCD630-F765-4DF4-42B3-7C1912EB3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029690"/>
            <a:ext cx="9905998" cy="3581401"/>
          </a:xfrm>
        </p:spPr>
        <p:txBody>
          <a:bodyPr anchor="t">
            <a:normAutofit/>
          </a:bodyPr>
          <a:lstStyle/>
          <a:p>
            <a:r>
              <a:rPr lang="en-HU" dirty="0"/>
              <a:t>Novel View Synthesis</a:t>
            </a:r>
          </a:p>
          <a:p>
            <a:r>
              <a:rPr lang="en-HU" dirty="0"/>
              <a:t>3D Reconstruction</a:t>
            </a:r>
          </a:p>
          <a:p>
            <a:r>
              <a:rPr lang="en-HU" dirty="0"/>
              <a:t>Multi-view detection/Scene Understanding</a:t>
            </a:r>
          </a:p>
          <a:p>
            <a:r>
              <a:rPr lang="en-HU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2559426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0BBBD4E-0B0A-18FB-E7E6-2C193E56B571}"/>
              </a:ext>
            </a:extLst>
          </p:cNvPr>
          <p:cNvSpPr txBox="1">
            <a:spLocks/>
          </p:cNvSpPr>
          <p:nvPr/>
        </p:nvSpPr>
        <p:spPr>
          <a:xfrm>
            <a:off x="472101" y="114232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u-HU" sz="2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Differentiable Rendering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D0EF7-77DF-9B40-B1EC-DA66DC3A4770}"/>
              </a:ext>
            </a:extLst>
          </p:cNvPr>
          <p:cNvSpPr txBox="1">
            <a:spLocks/>
          </p:cNvSpPr>
          <p:nvPr/>
        </p:nvSpPr>
        <p:spPr>
          <a:xfrm>
            <a:off x="318734" y="1814345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dirty="0"/>
              <a:t>Próbáljunk meg úgy </a:t>
            </a:r>
            <a:r>
              <a:rPr lang="hu-HU" sz="2200" dirty="0" err="1"/>
              <a:t>renderelni</a:t>
            </a:r>
            <a:r>
              <a:rPr lang="hu-HU" sz="2200" dirty="0"/>
              <a:t>, hogy az deriválható legyen a bemenetek (Kamera póz, 3D </a:t>
            </a:r>
            <a:r>
              <a:rPr lang="hu-HU" sz="2200" dirty="0" err="1"/>
              <a:t>repreznetáció</a:t>
            </a:r>
            <a:r>
              <a:rPr lang="hu-HU" sz="2200" dirty="0"/>
              <a:t> mentén)</a:t>
            </a:r>
          </a:p>
          <a:p>
            <a:r>
              <a:rPr lang="hu-HU" sz="2200" dirty="0" err="1"/>
              <a:t>Mesh</a:t>
            </a:r>
            <a:r>
              <a:rPr lang="hu-HU" sz="2200" dirty="0"/>
              <a:t> alapú hagyományos grafika</a:t>
            </a:r>
          </a:p>
          <a:p>
            <a:pPr lvl="1"/>
            <a:r>
              <a:rPr lang="hu-HU" sz="2000" dirty="0"/>
              <a:t>Nehéz, egyszerű algoritmusok csak</a:t>
            </a:r>
          </a:p>
          <a:p>
            <a:pPr lvl="1"/>
            <a:r>
              <a:rPr lang="hu-HU" sz="2000" dirty="0"/>
              <a:t>Pytorch3D</a:t>
            </a:r>
          </a:p>
          <a:p>
            <a:r>
              <a:rPr lang="hu-HU" sz="2200" dirty="0" err="1"/>
              <a:t>Volumetrikus</a:t>
            </a:r>
            <a:r>
              <a:rPr lang="hu-HU" sz="2200" dirty="0"/>
              <a:t> </a:t>
            </a:r>
            <a:r>
              <a:rPr lang="hu-HU" sz="2200" dirty="0" err="1"/>
              <a:t>renderelés</a:t>
            </a:r>
            <a:endParaRPr lang="hu-HU" sz="2200" dirty="0"/>
          </a:p>
        </p:txBody>
      </p:sp>
      <p:pic>
        <p:nvPicPr>
          <p:cNvPr id="1026" name="Picture 2" descr="Rendering Volumes and Implicit Shapes in PyTorch3D - YouTube">
            <a:extLst>
              <a:ext uri="{FF2B5EF4-FFF2-40B4-BE49-F238E27FC236}">
                <a16:creationId xmlns:a16="http://schemas.microsoft.com/office/drawing/2014/main" id="{990B4AB8-FFA5-752E-DE21-35C3D13A6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964006"/>
            <a:ext cx="65532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C3B0A-CA8C-EB02-B6F4-455FCFAC720E}"/>
              </a:ext>
            </a:extLst>
          </p:cNvPr>
          <p:cNvSpPr txBox="1"/>
          <p:nvPr/>
        </p:nvSpPr>
        <p:spPr>
          <a:xfrm>
            <a:off x="6725758" y="6611779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pytorch.org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1815753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Volumetric Rendering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3E5752-76AD-1B32-5B21-065E204BBA29}"/>
              </a:ext>
            </a:extLst>
          </p:cNvPr>
          <p:cNvSpPr txBox="1">
            <a:spLocks/>
          </p:cNvSpPr>
          <p:nvPr/>
        </p:nvSpPr>
        <p:spPr>
          <a:xfrm>
            <a:off x="429571" y="1598176"/>
            <a:ext cx="9071640" cy="5639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dirty="0"/>
              <a:t>Minden pontban ismert</a:t>
            </a:r>
          </a:p>
          <a:p>
            <a:pPr lvl="1"/>
            <a:r>
              <a:rPr lang="hu-HU" sz="2000" dirty="0"/>
              <a:t>Szín</a:t>
            </a:r>
          </a:p>
          <a:p>
            <a:pPr lvl="1"/>
            <a:r>
              <a:rPr lang="hu-HU" sz="2000" dirty="0"/>
              <a:t>Sűrűség/átlátszóság</a:t>
            </a:r>
          </a:p>
          <a:p>
            <a:r>
              <a:rPr lang="hu-HU" sz="2200" dirty="0" err="1"/>
              <a:t>Path</a:t>
            </a:r>
            <a:r>
              <a:rPr lang="hu-HU" sz="2200" dirty="0"/>
              <a:t> </a:t>
            </a:r>
            <a:r>
              <a:rPr lang="hu-HU" sz="2200" dirty="0" err="1"/>
              <a:t>Tracing</a:t>
            </a:r>
            <a:endParaRPr lang="hu-HU" sz="22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98368AE-DC4F-601D-7644-C4615A1CD8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46" y="1868413"/>
            <a:ext cx="5113330" cy="457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D0DA3-F757-4F4E-FBF2-8ADC881F695A}"/>
                  </a:ext>
                </a:extLst>
              </p:cNvPr>
              <p:cNvSpPr txBox="1"/>
              <p:nvPr/>
            </p:nvSpPr>
            <p:spPr>
              <a:xfrm>
                <a:off x="1223967" y="3677382"/>
                <a:ext cx="1429687" cy="7789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BAD0DA3-F757-4F4E-FBF2-8ADC881F6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67" y="3677382"/>
                <a:ext cx="1429687" cy="778931"/>
              </a:xfrm>
              <a:prstGeom prst="rect">
                <a:avLst/>
              </a:prstGeom>
              <a:blipFill>
                <a:blip r:embed="rId3"/>
                <a:stretch>
                  <a:fillRect l="-27434" t="-111290" r="-885" b="-174194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6DBD22-769B-A2F8-F70E-18B8006AEF46}"/>
                  </a:ext>
                </a:extLst>
              </p:cNvPr>
              <p:cNvSpPr txBox="1"/>
              <p:nvPr/>
            </p:nvSpPr>
            <p:spPr>
              <a:xfrm>
                <a:off x="1223967" y="4908245"/>
                <a:ext cx="1708994" cy="8198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hu-H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p>
                        <m:e>
                          <m:r>
                            <a:rPr lang="hu-H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hu-H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hu-H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6DBD22-769B-A2F8-F70E-18B8006AE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3967" y="4908245"/>
                <a:ext cx="1708994" cy="819840"/>
              </a:xfrm>
              <a:prstGeom prst="rect">
                <a:avLst/>
              </a:prstGeom>
              <a:blipFill>
                <a:blip r:embed="rId4"/>
                <a:stretch>
                  <a:fillRect l="-20000" t="-104545" r="-4444" b="-157576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EEE174E-C094-AAAE-892E-98A9F7A4A4A1}"/>
              </a:ext>
            </a:extLst>
          </p:cNvPr>
          <p:cNvSpPr txBox="1"/>
          <p:nvPr/>
        </p:nvSpPr>
        <p:spPr>
          <a:xfrm>
            <a:off x="7597175" y="6319251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078427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Paradigma</a:t>
            </a:r>
            <a:r>
              <a:rPr lang="en-US" dirty="0">
                <a:solidFill>
                  <a:schemeClr val="tx1"/>
                </a:solidFill>
              </a:rPr>
              <a:t> 1 – Inverse Rendering</a:t>
            </a:r>
            <a:endParaRPr lang="en-HU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text, plant, different, various&#10;&#10;Description automatically generated">
            <a:extLst>
              <a:ext uri="{FF2B5EF4-FFF2-40B4-BE49-F238E27FC236}">
                <a16:creationId xmlns:a16="http://schemas.microsoft.com/office/drawing/2014/main" id="{21165EF0-AB0E-8F22-1131-CBEBD13878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75" y="1508559"/>
            <a:ext cx="2903453" cy="5100399"/>
          </a:xfrm>
          <a:prstGeom prst="rect">
            <a:avLst/>
          </a:prstGeom>
        </p:spPr>
      </p:pic>
      <p:pic>
        <p:nvPicPr>
          <p:cNvPr id="8" name="Picture 7" descr="A pine cone on a rock&#10;&#10;Description automatically generated with medium confidence">
            <a:extLst>
              <a:ext uri="{FF2B5EF4-FFF2-40B4-BE49-F238E27FC236}">
                <a16:creationId xmlns:a16="http://schemas.microsoft.com/office/drawing/2014/main" id="{C1D684BC-1421-F4B6-D9B6-00821C0528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49" y="2500501"/>
            <a:ext cx="3825448" cy="292254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7E07FA-32A1-9282-A57F-2711481BDEFC}"/>
              </a:ext>
            </a:extLst>
          </p:cNvPr>
          <p:cNvSpPr/>
          <p:nvPr/>
        </p:nvSpPr>
        <p:spPr>
          <a:xfrm>
            <a:off x="4745620" y="3525355"/>
            <a:ext cx="1958927" cy="87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3D Reprezentáció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29FE17-7F30-AD9D-1090-C077A2C42F7D}"/>
              </a:ext>
            </a:extLst>
          </p:cNvPr>
          <p:cNvCxnSpPr/>
          <p:nvPr/>
        </p:nvCxnSpPr>
        <p:spPr>
          <a:xfrm flipV="1">
            <a:off x="6704547" y="3975119"/>
            <a:ext cx="158740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2412AF-96DA-339E-3980-025F8D920060}"/>
              </a:ext>
            </a:extLst>
          </p:cNvPr>
          <p:cNvSpPr txBox="1"/>
          <p:nvPr/>
        </p:nvSpPr>
        <p:spPr>
          <a:xfrm>
            <a:off x="6981638" y="3624591"/>
            <a:ext cx="1587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/>
              <a:t>Renderelés</a:t>
            </a: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189048F7-FAD5-DF57-9A0D-DA7F5D6966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4913" y="3407015"/>
            <a:ext cx="1396209" cy="11649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9FD305-8859-6C4E-3CE9-760536B7BE50}"/>
              </a:ext>
            </a:extLst>
          </p:cNvPr>
          <p:cNvSpPr txBox="1"/>
          <p:nvPr/>
        </p:nvSpPr>
        <p:spPr>
          <a:xfrm>
            <a:off x="4299793" y="6481325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416131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Paradigma</a:t>
            </a:r>
            <a:r>
              <a:rPr lang="en-US" dirty="0">
                <a:solidFill>
                  <a:schemeClr val="tx1"/>
                </a:solidFill>
              </a:rPr>
              <a:t> 2 – Render &amp; Compare</a:t>
            </a:r>
            <a:endParaRPr lang="en-HU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text, plant, different, various&#10;&#10;Description automatically generated">
            <a:extLst>
              <a:ext uri="{FF2B5EF4-FFF2-40B4-BE49-F238E27FC236}">
                <a16:creationId xmlns:a16="http://schemas.microsoft.com/office/drawing/2014/main" id="{79802959-EE73-72E6-5CD3-465B61C9DD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60" y="1439284"/>
            <a:ext cx="2903453" cy="5100399"/>
          </a:xfrm>
          <a:prstGeom prst="rect">
            <a:avLst/>
          </a:prstGeom>
        </p:spPr>
      </p:pic>
      <p:pic>
        <p:nvPicPr>
          <p:cNvPr id="4" name="Picture 3" descr="A pine cone on a rock&#10;&#10;Description automatically generated with medium confidence">
            <a:extLst>
              <a:ext uri="{FF2B5EF4-FFF2-40B4-BE49-F238E27FC236}">
                <a16:creationId xmlns:a16="http://schemas.microsoft.com/office/drawing/2014/main" id="{5026C6E1-8E15-AEC7-F45F-A97BAD3AE7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749" y="2528211"/>
            <a:ext cx="3825448" cy="292254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8C5C19-C0EE-D790-A105-CD8BECABC094}"/>
              </a:ext>
            </a:extLst>
          </p:cNvPr>
          <p:cNvSpPr/>
          <p:nvPr/>
        </p:nvSpPr>
        <p:spPr>
          <a:xfrm>
            <a:off x="4745620" y="3553065"/>
            <a:ext cx="1958927" cy="872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3D Reprezentáció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D95728-1B4B-674B-765C-C31E3BB6DDFD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3158213" y="3989483"/>
            <a:ext cx="158740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C6D6B3-0137-7D91-844E-B3B82526E59D}"/>
              </a:ext>
            </a:extLst>
          </p:cNvPr>
          <p:cNvCxnSpPr/>
          <p:nvPr/>
        </p:nvCxnSpPr>
        <p:spPr>
          <a:xfrm flipV="1">
            <a:off x="6704547" y="4002829"/>
            <a:ext cx="158740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A673FA9-9F2F-E808-73CC-1DA15EB4F603}"/>
              </a:ext>
            </a:extLst>
          </p:cNvPr>
          <p:cNvSpPr txBox="1"/>
          <p:nvPr/>
        </p:nvSpPr>
        <p:spPr>
          <a:xfrm>
            <a:off x="3197418" y="3632775"/>
            <a:ext cx="1587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/>
              <a:t>Inverz Renderelés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418909-0C28-C741-A0AE-F9CCC8B8C707}"/>
              </a:ext>
            </a:extLst>
          </p:cNvPr>
          <p:cNvSpPr txBox="1"/>
          <p:nvPr/>
        </p:nvSpPr>
        <p:spPr>
          <a:xfrm>
            <a:off x="6981638" y="3652301"/>
            <a:ext cx="1587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200" dirty="0"/>
              <a:t>Renderelés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A94816-793E-C741-0E50-B5B2C939F36B}"/>
                  </a:ext>
                </a:extLst>
              </p:cNvPr>
              <p:cNvSpPr txBox="1"/>
              <p:nvPr/>
            </p:nvSpPr>
            <p:spPr>
              <a:xfrm>
                <a:off x="6271883" y="3581405"/>
                <a:ext cx="30902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H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HU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5A94816-793E-C741-0E50-B5B2C939F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883" y="3581405"/>
                <a:ext cx="309025" cy="369332"/>
              </a:xfrm>
              <a:prstGeom prst="rect">
                <a:avLst/>
              </a:prstGeom>
              <a:blipFill>
                <a:blip r:embed="rId4"/>
                <a:stretch>
                  <a:fillRect l="-11538" r="-7692" b="-6667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FE9039D-1549-3DBE-F005-28030F5506D9}"/>
              </a:ext>
            </a:extLst>
          </p:cNvPr>
          <p:cNvSpPr txBox="1"/>
          <p:nvPr/>
        </p:nvSpPr>
        <p:spPr>
          <a:xfrm>
            <a:off x="4190376" y="6511974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27856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Radiance Fields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DBDD33-8464-0828-A838-7B59E495C599}"/>
              </a:ext>
            </a:extLst>
          </p:cNvPr>
          <p:cNvSpPr txBox="1"/>
          <p:nvPr/>
        </p:nvSpPr>
        <p:spPr>
          <a:xfrm>
            <a:off x="592433" y="1675051"/>
            <a:ext cx="2831073" cy="77247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Egy jelenetre tanítjuk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 err="1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Inference</a:t>
            </a: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: Új kép</a:t>
            </a:r>
            <a:endParaRPr lang="hu-HU" sz="24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3912B7-BC5F-7D4F-D96E-427F3934A9B4}"/>
              </a:ext>
            </a:extLst>
          </p:cNvPr>
          <p:cNvSpPr txBox="1"/>
          <p:nvPr/>
        </p:nvSpPr>
        <p:spPr>
          <a:xfrm>
            <a:off x="4304265" y="6373421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arxiv.org</a:t>
            </a:r>
            <a:r>
              <a:rPr lang="en-GB" sz="1000" dirty="0"/>
              <a:t>/abs/2003.08934</a:t>
            </a:r>
            <a:endParaRPr lang="en-HU" sz="1000" dirty="0"/>
          </a:p>
        </p:txBody>
      </p:sp>
      <p:pic>
        <p:nvPicPr>
          <p:cNvPr id="5" name="Picture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1042C5A2-E30C-673E-749B-1AC396FE2D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092" y="2740327"/>
            <a:ext cx="8814418" cy="33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52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B267F-FD55-49A7-921F-FAE46DE3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6545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Radiance Fields</a:t>
            </a:r>
            <a:endParaRPr lang="en-HU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02CE1-12F7-4DD4-32D1-B4FC4C6AE579}"/>
              </a:ext>
            </a:extLst>
          </p:cNvPr>
          <p:cNvSpPr txBox="1"/>
          <p:nvPr/>
        </p:nvSpPr>
        <p:spPr>
          <a:xfrm>
            <a:off x="592433" y="1675051"/>
            <a:ext cx="3089926" cy="145407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Világító felhő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	</a:t>
            </a:r>
            <a:r>
              <a:rPr lang="hu-HU" sz="2400" dirty="0" err="1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Voxel</a:t>
            </a: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 reprezentáció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	MLP reprezentáció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hu-HU" sz="2400" dirty="0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Pozíció </a:t>
            </a:r>
            <a:r>
              <a:rPr lang="hu-HU" sz="2400" dirty="0" err="1">
                <a:solidFill>
                  <a:srgbClr val="000000"/>
                </a:solidFill>
                <a:latin typeface="Times New Roman" pitchFamily="18"/>
                <a:ea typeface="Droid Sans Fallback" pitchFamily="2"/>
                <a:cs typeface="FreeSans" pitchFamily="2"/>
              </a:rPr>
              <a:t>Encoding</a:t>
            </a:r>
            <a:endParaRPr lang="hu-HU" sz="24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9" name="Picture 18" descr="Diagram, schematic&#10;&#10;Description automatically generated">
            <a:extLst>
              <a:ext uri="{FF2B5EF4-FFF2-40B4-BE49-F238E27FC236}">
                <a16:creationId xmlns:a16="http://schemas.microsoft.com/office/drawing/2014/main" id="{5513558C-B34A-91E0-A651-26F78F76F0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812" y="1870362"/>
            <a:ext cx="4813921" cy="449695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30CC7FC-E39F-3C9F-7A0C-7ADAE6206502}"/>
              </a:ext>
            </a:extLst>
          </p:cNvPr>
          <p:cNvSpPr txBox="1"/>
          <p:nvPr/>
        </p:nvSpPr>
        <p:spPr>
          <a:xfrm>
            <a:off x="5284885" y="6439517"/>
            <a:ext cx="380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U" sz="1000" dirty="0"/>
              <a:t>source: </a:t>
            </a:r>
            <a:r>
              <a:rPr lang="en-GB" sz="1000" dirty="0"/>
              <a:t>https://</a:t>
            </a:r>
            <a:r>
              <a:rPr lang="en-GB" sz="1000" dirty="0" err="1"/>
              <a:t>nvlabs.github.io</a:t>
            </a:r>
            <a:endParaRPr lang="en-HU" sz="1000" dirty="0"/>
          </a:p>
        </p:txBody>
      </p:sp>
    </p:spTree>
    <p:extLst>
      <p:ext uri="{BB962C8B-B14F-4D97-AF65-F5344CB8AC3E}">
        <p14:creationId xmlns:p14="http://schemas.microsoft.com/office/powerpoint/2010/main" val="3615809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{39324BA3-E8D1-B640-BE44-B463AFFC2D88}tf10001063</Template>
  <TotalTime>943</TotalTime>
  <Words>521</Words>
  <Application>Microsoft Office PowerPoint</Application>
  <PresentationFormat>Widescreen</PresentationFormat>
  <Paragraphs>119</Paragraphs>
  <Slides>31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Century Gothic</vt:lpstr>
      <vt:lpstr>Times New Roman</vt:lpstr>
      <vt:lpstr>Mesh</vt:lpstr>
      <vt:lpstr>Neural Radiance Fields</vt:lpstr>
      <vt:lpstr>Novel View Synthesis</vt:lpstr>
      <vt:lpstr>Naív ötlet</vt:lpstr>
      <vt:lpstr>Differentiable Rendering</vt:lpstr>
      <vt:lpstr>Volumetric Rendering</vt:lpstr>
      <vt:lpstr>Paradigma 1 – Inverse Rendering</vt:lpstr>
      <vt:lpstr>Paradigma 2 – Render &amp; Compare</vt:lpstr>
      <vt:lpstr>Neural Radiance Fields</vt:lpstr>
      <vt:lpstr>Neural Radiance Fields</vt:lpstr>
      <vt:lpstr>Neural Radiance Fields</vt:lpstr>
      <vt:lpstr>Neural Radiance Fields</vt:lpstr>
      <vt:lpstr>Eredmények</vt:lpstr>
      <vt:lpstr>Limitációk</vt:lpstr>
      <vt:lpstr>KiloNerf</vt:lpstr>
      <vt:lpstr>MipNerf</vt:lpstr>
      <vt:lpstr>Instant NGP</vt:lpstr>
      <vt:lpstr>Instant NGP</vt:lpstr>
      <vt:lpstr>Instant NGP</vt:lpstr>
      <vt:lpstr>City NERF</vt:lpstr>
      <vt:lpstr>City NERF</vt:lpstr>
      <vt:lpstr>Pixel Nerf</vt:lpstr>
      <vt:lpstr>Pixel Nerf</vt:lpstr>
      <vt:lpstr>Nice SLAM</vt:lpstr>
      <vt:lpstr>Nice SLAM</vt:lpstr>
      <vt:lpstr>NERF + Szegmentáció</vt:lpstr>
      <vt:lpstr>NERF + Szegmentáció</vt:lpstr>
      <vt:lpstr>Dinamikus Jelenetek</vt:lpstr>
      <vt:lpstr>Dinamikus Jelenetek</vt:lpstr>
      <vt:lpstr>Of Course</vt:lpstr>
      <vt:lpstr>Generalizable Nerf Transformer</vt:lpstr>
      <vt:lpstr>Alkalmazások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Tansformer Hálózatok</dc:title>
  <dc:creator>Szemenyei Márton</dc:creator>
  <cp:lastModifiedBy>Szemenyei Márton</cp:lastModifiedBy>
  <cp:revision>46</cp:revision>
  <dcterms:created xsi:type="dcterms:W3CDTF">2023-03-14T06:49:27Z</dcterms:created>
  <dcterms:modified xsi:type="dcterms:W3CDTF">2023-04-19T06:51:49Z</dcterms:modified>
</cp:coreProperties>
</file>