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316" r:id="rId4"/>
    <p:sldId id="280" r:id="rId5"/>
    <p:sldId id="293" r:id="rId6"/>
    <p:sldId id="318" r:id="rId7"/>
    <p:sldId id="323" r:id="rId8"/>
    <p:sldId id="319" r:id="rId9"/>
    <p:sldId id="331" r:id="rId10"/>
    <p:sldId id="320" r:id="rId11"/>
    <p:sldId id="324" r:id="rId12"/>
    <p:sldId id="321" r:id="rId13"/>
    <p:sldId id="325" r:id="rId14"/>
    <p:sldId id="322" r:id="rId15"/>
    <p:sldId id="330" r:id="rId16"/>
    <p:sldId id="328" r:id="rId17"/>
    <p:sldId id="332" r:id="rId18"/>
    <p:sldId id="33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585"/>
  </p:normalViewPr>
  <p:slideViewPr>
    <p:cSldViewPr snapToGrid="0">
      <p:cViewPr varScale="1">
        <p:scale>
          <a:sx n="110" d="100"/>
          <a:sy n="110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DD51-6450-4657-BC2C-60780CE100E0}" type="datetimeFigureOut">
              <a:rPr lang="en-US" smtClean="0"/>
              <a:t>7/11/23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E80B4-B777-44E8-B338-021FDD31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6441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5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1962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738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205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930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9889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522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145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690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5072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03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95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169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75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27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758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0BBDE6-7693-904A-97D1-05ADAE880626}" type="datetimeFigureOut">
              <a:rPr lang="en-HU" smtClean="0"/>
              <a:t>2023. 07. 11.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1607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55CB-931A-4849-58E1-7198CD0A7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3015" y="839536"/>
            <a:ext cx="8332216" cy="3643822"/>
          </a:xfrm>
        </p:spPr>
        <p:txBody>
          <a:bodyPr anchor="ctr">
            <a:normAutofit/>
          </a:bodyPr>
          <a:lstStyle/>
          <a:p>
            <a:r>
              <a:rPr lang="en-US" sz="6600" dirty="0" err="1"/>
              <a:t>Szenzorfúzió</a:t>
            </a:r>
            <a:r>
              <a:rPr lang="en-US" sz="6600" dirty="0"/>
              <a:t>, </a:t>
            </a:r>
            <a:r>
              <a:rPr lang="en-US" sz="6600" dirty="0" err="1"/>
              <a:t>Multimodális</a:t>
            </a:r>
            <a:r>
              <a:rPr lang="en-US" sz="6600" dirty="0"/>
              <a:t> Deep Learning</a:t>
            </a:r>
            <a:endParaRPr lang="en-HU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7D14E-60E4-BB73-EE7C-DC6E34D7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Dr. Szemenyei Márton</a:t>
            </a:r>
          </a:p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BME VIK IIT</a:t>
            </a:r>
          </a:p>
        </p:txBody>
      </p:sp>
    </p:spTree>
    <p:extLst>
      <p:ext uri="{BB962C8B-B14F-4D97-AF65-F5344CB8AC3E}">
        <p14:creationId xmlns:p14="http://schemas.microsoft.com/office/powerpoint/2010/main" val="3566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több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nézet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3D LSTM: </a:t>
            </a:r>
            <a:r>
              <a:rPr lang="en-US" sz="2200" dirty="0" err="1"/>
              <a:t>Geometria</a:t>
            </a:r>
            <a:r>
              <a:rPr lang="en-US" sz="2200" dirty="0"/>
              <a:t> </a:t>
            </a:r>
            <a:r>
              <a:rPr lang="en-US" sz="2200" dirty="0" err="1"/>
              <a:t>figyelembevétele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9C797-B2DC-7CF3-3EFF-EEA72761490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259000" y="1047284"/>
            <a:ext cx="3933000" cy="305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21C91-C554-DFAF-3239-9644A8AA02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2314" y="4144541"/>
            <a:ext cx="10044720" cy="265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21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több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nézet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Keresztkorreláció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62D6C-5B6B-578A-C2E3-265B015E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71880" y="2265178"/>
            <a:ext cx="9048240" cy="28666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87DC59-1D46-E26A-87F8-06485613BC33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2229270" y="5306436"/>
                <a:ext cx="7863840" cy="1344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0000" tIns="45000" rIns="90000" bIns="45000" anchor="ctr" anchorCtr="1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b>
                        <m: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2800" i="0" dirty="0">
                  <a:solidFill>
                    <a:srgbClr val="000000"/>
                  </a:solidFill>
                  <a:latin typeface="Times New Roman" pitchFamily="1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87DC59-1D46-E26A-87F8-06485613B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70" y="5306436"/>
                <a:ext cx="7863840" cy="1344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26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Sztereo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RAFT-Stereo</a:t>
            </a:r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791BA2-6D48-9761-AA9B-2E1B10BA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27" y="3341328"/>
            <a:ext cx="8661991" cy="33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60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r>
              <a:rPr lang="en-US" dirty="0">
                <a:solidFill>
                  <a:schemeClr val="tx1"/>
                </a:solidFill>
              </a:rPr>
              <a:t>: Lidar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3D </a:t>
            </a:r>
            <a:r>
              <a:rPr lang="en-US" sz="2200" dirty="0" err="1"/>
              <a:t>Pontfelfő</a:t>
            </a:r>
            <a:endParaRPr lang="en-US" sz="2200" dirty="0"/>
          </a:p>
          <a:p>
            <a:pPr lvl="1"/>
            <a:r>
              <a:rPr lang="en-US" dirty="0" err="1"/>
              <a:t>Problémás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D1B22-2AB0-DBB3-467E-E8B4F5CD21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03930" y="2720630"/>
            <a:ext cx="3380964" cy="3635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082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r>
              <a:rPr lang="en-US" dirty="0">
                <a:solidFill>
                  <a:schemeClr val="tx1"/>
                </a:solidFill>
              </a:rPr>
              <a:t>: LIDAR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18143" y="1533593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Megoldás</a:t>
            </a:r>
            <a:r>
              <a:rPr lang="en-US" sz="2200" dirty="0"/>
              <a:t> 1:</a:t>
            </a:r>
          </a:p>
          <a:p>
            <a:pPr lvl="1"/>
            <a:r>
              <a:rPr lang="en-US" dirty="0"/>
              <a:t>LIDAR </a:t>
            </a:r>
            <a:r>
              <a:rPr lang="en-US" dirty="0" err="1"/>
              <a:t>valójában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2D depth </a:t>
            </a:r>
            <a:r>
              <a:rPr lang="en-US" dirty="0" err="1"/>
              <a:t>kép</a:t>
            </a:r>
            <a:endParaRPr lang="en-US" dirty="0"/>
          </a:p>
          <a:p>
            <a:pPr lvl="1"/>
            <a:r>
              <a:rPr lang="en-US" dirty="0"/>
              <a:t>Gond: Más a </a:t>
            </a:r>
            <a:r>
              <a:rPr lang="en-US" dirty="0" err="1"/>
              <a:t>látószög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képarány</a:t>
            </a:r>
            <a:endParaRPr lang="en-US" dirty="0"/>
          </a:p>
          <a:p>
            <a:pPr lvl="1"/>
            <a:r>
              <a:rPr lang="en-US" dirty="0"/>
              <a:t>De: </a:t>
            </a:r>
            <a:r>
              <a:rPr lang="en-US" dirty="0" err="1"/>
              <a:t>Korreláció</a:t>
            </a:r>
            <a:r>
              <a:rPr lang="en-US" dirty="0"/>
              <a:t> </a:t>
            </a:r>
            <a:r>
              <a:rPr lang="en-US" dirty="0" err="1"/>
              <a:t>működik</a:t>
            </a:r>
            <a:r>
              <a:rPr lang="en-US" dirty="0"/>
              <a:t> </a:t>
            </a:r>
            <a:r>
              <a:rPr lang="en-US" dirty="0" err="1"/>
              <a:t>így</a:t>
            </a:r>
            <a:r>
              <a:rPr lang="en-US" dirty="0"/>
              <a:t> is</a:t>
            </a:r>
          </a:p>
        </p:txBody>
      </p:sp>
      <p:pic>
        <p:nvPicPr>
          <p:cNvPr id="4098" name="Picture 2" descr="Figure 4">
            <a:extLst>
              <a:ext uri="{FF2B5EF4-FFF2-40B4-BE49-F238E27FC236}">
                <a16:creationId xmlns:a16="http://schemas.microsoft.com/office/drawing/2014/main" id="{CDF9A241-AF07-F9D4-7A55-04469F8E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63" y="2921190"/>
            <a:ext cx="7029691" cy="39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71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Cross-Attention</a:t>
            </a:r>
            <a:endParaRPr lang="hu-H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E55D70-0A7B-AC7A-93BE-332AA3A6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21" y="3293340"/>
            <a:ext cx="9975586" cy="26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r>
              <a:rPr lang="en-US" dirty="0">
                <a:solidFill>
                  <a:schemeClr val="tx1"/>
                </a:solidFill>
              </a:rPr>
              <a:t>: LIDAR</a:t>
            </a:r>
            <a:endParaRPr lang="en-HU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1941AC9-498B-B02C-A484-A70856FF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12" y="1484673"/>
            <a:ext cx="9976999" cy="537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873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Multimodális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Szöveg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CD68-7B3F-4B23-883F-B62D668B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29690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Stable diffusion:</a:t>
            </a:r>
          </a:p>
          <a:p>
            <a:pPr lvl="1"/>
            <a:r>
              <a:rPr lang="en-HU" dirty="0"/>
              <a:t>Külön kép és szöveg embedding</a:t>
            </a:r>
          </a:p>
          <a:p>
            <a:pPr lvl="1"/>
            <a:r>
              <a:rPr lang="en-HU" dirty="0"/>
              <a:t>Cross-attention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9FB1E-4932-7D76-577C-C5B82047B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23" y="3194609"/>
            <a:ext cx="7128065" cy="32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1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Multimodális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Szöveg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CD68-7B3F-4B23-883F-B62D668B7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20" y="2011124"/>
            <a:ext cx="9905998" cy="3581401"/>
          </a:xfrm>
        </p:spPr>
        <p:txBody>
          <a:bodyPr anchor="t">
            <a:normAutofit/>
          </a:bodyPr>
          <a:lstStyle/>
          <a:p>
            <a:r>
              <a:rPr lang="en-HU" dirty="0"/>
              <a:t>Feliratozás puha figyelemmel</a:t>
            </a:r>
          </a:p>
          <a:p>
            <a:pPr lvl="1"/>
            <a:r>
              <a:rPr lang="en-HU" dirty="0"/>
              <a:t>Szöveg és feature-ök együtt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B960D-B969-75D5-2FE2-1056F14436A1}"/>
              </a:ext>
            </a:extLst>
          </p:cNvPr>
          <p:cNvSpPr/>
          <p:nvPr/>
        </p:nvSpPr>
        <p:spPr>
          <a:xfrm>
            <a:off x="6062818" y="3669174"/>
            <a:ext cx="457200" cy="813240"/>
          </a:xfrm>
          <a:prstGeom prst="rect">
            <a:avLst/>
          </a:prstGeom>
          <a:solidFill>
            <a:srgbClr val="99FF66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h</a:t>
            </a:r>
            <a:r>
              <a:rPr lang="hu-HU" sz="1800" b="0" i="0" u="none" strike="noStrike" kern="1200" baseline="-250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BECCB-010B-EE7B-D011-8ACDD9D4D844}"/>
              </a:ext>
            </a:extLst>
          </p:cNvPr>
          <p:cNvSpPr txBox="1"/>
          <p:nvPr/>
        </p:nvSpPr>
        <p:spPr>
          <a:xfrm>
            <a:off x="2701499" y="5497973"/>
            <a:ext cx="1344960" cy="870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Jellemzők</a:t>
            </a:r>
          </a:p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LxD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3C524-4FFE-27AD-3E0F-D5C258A0F226}"/>
              </a:ext>
            </a:extLst>
          </p:cNvPr>
          <p:cNvSpPr/>
          <p:nvPr/>
        </p:nvSpPr>
        <p:spPr>
          <a:xfrm>
            <a:off x="5788499" y="2483334"/>
            <a:ext cx="457200" cy="82296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W</a:t>
            </a:r>
            <a:r>
              <a:rPr lang="hu-HU" sz="1800" b="0" i="0" u="none" strike="noStrike" kern="1200" baseline="-250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ED7835-C791-1B79-8F5B-C4C3BAC0496C}"/>
              </a:ext>
            </a:extLst>
          </p:cNvPr>
          <p:cNvSpPr/>
          <p:nvPr/>
        </p:nvSpPr>
        <p:spPr>
          <a:xfrm>
            <a:off x="7171258" y="3666294"/>
            <a:ext cx="457200" cy="813240"/>
          </a:xfrm>
          <a:prstGeom prst="rect">
            <a:avLst/>
          </a:prstGeom>
          <a:solidFill>
            <a:srgbClr val="99FF66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h</a:t>
            </a:r>
            <a:r>
              <a:rPr lang="hu-HU" sz="1800" b="0" i="0" u="none" strike="noStrike" kern="1200" baseline="-250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BDC0E-ACE7-0F4B-FCC3-E72B4FD5AA8C}"/>
              </a:ext>
            </a:extLst>
          </p:cNvPr>
          <p:cNvSpPr/>
          <p:nvPr/>
        </p:nvSpPr>
        <p:spPr>
          <a:xfrm>
            <a:off x="8348819" y="3666294"/>
            <a:ext cx="457200" cy="813240"/>
          </a:xfrm>
          <a:prstGeom prst="rect">
            <a:avLst/>
          </a:prstGeom>
          <a:solidFill>
            <a:srgbClr val="99FF66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h</a:t>
            </a:r>
            <a:r>
              <a:rPr lang="hu-HU" sz="1800" b="0" i="0" u="none" strike="noStrike" kern="1200" baseline="-250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BA2DDD-D6B8-72A2-B31B-F254C01B0DEA}"/>
              </a:ext>
            </a:extLst>
          </p:cNvPr>
          <p:cNvSpPr/>
          <p:nvPr/>
        </p:nvSpPr>
        <p:spPr>
          <a:xfrm>
            <a:off x="6896939" y="2480454"/>
            <a:ext cx="457200" cy="82296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W</a:t>
            </a:r>
            <a:r>
              <a:rPr lang="hu-HU" sz="1800" b="0" i="0" u="none" strike="noStrike" kern="1200" baseline="-250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4D5FB0-CA44-AFFA-25FA-3CBC804846EE}"/>
              </a:ext>
            </a:extLst>
          </p:cNvPr>
          <p:cNvSpPr/>
          <p:nvPr/>
        </p:nvSpPr>
        <p:spPr>
          <a:xfrm>
            <a:off x="8074499" y="2480454"/>
            <a:ext cx="457200" cy="82296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W</a:t>
            </a:r>
            <a:r>
              <a:rPr lang="hu-HU" sz="1800" b="0" i="0" u="none" strike="noStrike" kern="1200" baseline="-250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B1C78-E084-7092-074E-ECB3B62CB79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496659" y="3589974"/>
            <a:ext cx="1000440" cy="9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E55944D5-C9DD-8B76-7CE8-B59399E74E07}"/>
              </a:ext>
            </a:extLst>
          </p:cNvPr>
          <p:cNvSpPr/>
          <p:nvPr/>
        </p:nvSpPr>
        <p:spPr>
          <a:xfrm rot="16200000">
            <a:off x="3441848" y="3670397"/>
            <a:ext cx="1188719" cy="82296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+- 21600 0 f14"/>
              <a:gd name="f17" fmla="val f14"/>
              <a:gd name="f18" fmla="*/ f14 10 1"/>
              <a:gd name="f19" fmla="*/ f14 1 2"/>
              <a:gd name="f20" fmla="*/ f14 f12 1"/>
              <a:gd name="f21" fmla="*/ f7 f13 1"/>
              <a:gd name="f22" fmla="*/ 10800 f13 1"/>
              <a:gd name="f23" fmla="*/ f15 1 f3"/>
              <a:gd name="f24" fmla="*/ 10800 f12 1"/>
              <a:gd name="f25" fmla="*/ 21600 f13 1"/>
              <a:gd name="f26" fmla="*/ 0 f13 1"/>
              <a:gd name="f27" fmla="*/ f18 1 18"/>
              <a:gd name="f28" fmla="+- 21600 0 f19"/>
              <a:gd name="f29" fmla="+- f23 0 f2"/>
              <a:gd name="f30" fmla="*/ f19 f12 1"/>
              <a:gd name="f31" fmla="+- f27 1750 0"/>
              <a:gd name="f32" fmla="*/ f28 f12 1"/>
              <a:gd name="f33" fmla="+- 21600 0 f31"/>
              <a:gd name="f34" fmla="*/ f31 f12 1"/>
              <a:gd name="f35" fmla="*/ f31 f13 1"/>
              <a:gd name="f36" fmla="*/ f33 f12 1"/>
              <a:gd name="f37" fmla="*/ f33 f13 1"/>
            </a:gdLst>
            <a:ahLst>
              <a:ahXY gdRefX="f0" minX="f6" maxX="f8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22"/>
              </a:cxn>
              <a:cxn ang="f29">
                <a:pos x="f24" y="f25"/>
              </a:cxn>
              <a:cxn ang="f29">
                <a:pos x="f30" y="f22"/>
              </a:cxn>
              <a:cxn ang="f29">
                <a:pos x="f24" y="f26"/>
              </a:cxn>
            </a:cxnLst>
            <a:rect l="f34" t="f35" r="f36" b="f37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16" y="f7"/>
                </a:lnTo>
                <a:lnTo>
                  <a:pt x="f17" y="f7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CCCCCC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CNN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1D282B-1141-03F0-7FF9-CED50B4E0536}"/>
              </a:ext>
            </a:extLst>
          </p:cNvPr>
          <p:cNvSpPr/>
          <p:nvPr/>
        </p:nvSpPr>
        <p:spPr>
          <a:xfrm>
            <a:off x="4674659" y="3649734"/>
            <a:ext cx="274320" cy="27432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BF2672-4101-09B2-1EF3-7051EC4356FA}"/>
              </a:ext>
            </a:extLst>
          </p:cNvPr>
          <p:cNvSpPr/>
          <p:nvPr/>
        </p:nvSpPr>
        <p:spPr>
          <a:xfrm>
            <a:off x="4962658" y="3649734"/>
            <a:ext cx="274320" cy="27432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F07842-5C51-4AFC-B9F1-23BB75516E53}"/>
              </a:ext>
            </a:extLst>
          </p:cNvPr>
          <p:cNvSpPr/>
          <p:nvPr/>
        </p:nvSpPr>
        <p:spPr>
          <a:xfrm>
            <a:off x="5250659" y="3649734"/>
            <a:ext cx="274320" cy="27432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F688CF-16A7-0F74-EDEA-E176A19C3FB3}"/>
              </a:ext>
            </a:extLst>
          </p:cNvPr>
          <p:cNvSpPr/>
          <p:nvPr/>
        </p:nvSpPr>
        <p:spPr>
          <a:xfrm>
            <a:off x="4674659" y="3937734"/>
            <a:ext cx="274320" cy="27432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50BCE3-5B03-E307-284F-0A4416C7F625}"/>
              </a:ext>
            </a:extLst>
          </p:cNvPr>
          <p:cNvSpPr/>
          <p:nvPr/>
        </p:nvSpPr>
        <p:spPr>
          <a:xfrm>
            <a:off x="4962658" y="3937734"/>
            <a:ext cx="274320" cy="27432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E0B820-D185-5486-1CC8-57CB7AE30E9E}"/>
              </a:ext>
            </a:extLst>
          </p:cNvPr>
          <p:cNvSpPr/>
          <p:nvPr/>
        </p:nvSpPr>
        <p:spPr>
          <a:xfrm>
            <a:off x="5250659" y="3937734"/>
            <a:ext cx="274320" cy="27432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C3799-BB79-63E0-411B-8C626F562DCD}"/>
              </a:ext>
            </a:extLst>
          </p:cNvPr>
          <p:cNvSpPr/>
          <p:nvPr/>
        </p:nvSpPr>
        <p:spPr>
          <a:xfrm>
            <a:off x="4674659" y="4225734"/>
            <a:ext cx="274320" cy="27432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FCA68-DB6B-94F3-972B-942741A7270D}"/>
              </a:ext>
            </a:extLst>
          </p:cNvPr>
          <p:cNvSpPr/>
          <p:nvPr/>
        </p:nvSpPr>
        <p:spPr>
          <a:xfrm>
            <a:off x="4962658" y="4225734"/>
            <a:ext cx="274320" cy="27432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FBEE83-8F9E-EFE4-865F-A35C5D2E6BC3}"/>
              </a:ext>
            </a:extLst>
          </p:cNvPr>
          <p:cNvSpPr/>
          <p:nvPr/>
        </p:nvSpPr>
        <p:spPr>
          <a:xfrm>
            <a:off x="5250659" y="4225734"/>
            <a:ext cx="274320" cy="27432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3" name="Straight Connector 22">
            <a:extLst>
              <a:ext uri="{FF2B5EF4-FFF2-40B4-BE49-F238E27FC236}">
                <a16:creationId xmlns:a16="http://schemas.microsoft.com/office/drawing/2014/main" id="{9EF3E4EA-1B2F-7827-B927-2506F6953758}"/>
              </a:ext>
            </a:extLst>
          </p:cNvPr>
          <p:cNvSpPr/>
          <p:nvPr/>
        </p:nvSpPr>
        <p:spPr>
          <a:xfrm>
            <a:off x="6520019" y="4090374"/>
            <a:ext cx="64008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Straight Connector 23">
            <a:extLst>
              <a:ext uri="{FF2B5EF4-FFF2-40B4-BE49-F238E27FC236}">
                <a16:creationId xmlns:a16="http://schemas.microsoft.com/office/drawing/2014/main" id="{58D02A47-D7BF-5BE3-E0B0-E83F9ABEF686}"/>
              </a:ext>
            </a:extLst>
          </p:cNvPr>
          <p:cNvSpPr/>
          <p:nvPr/>
        </p:nvSpPr>
        <p:spPr>
          <a:xfrm>
            <a:off x="7628459" y="4087494"/>
            <a:ext cx="73152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Straight Connector 24">
            <a:extLst>
              <a:ext uri="{FF2B5EF4-FFF2-40B4-BE49-F238E27FC236}">
                <a16:creationId xmlns:a16="http://schemas.microsoft.com/office/drawing/2014/main" id="{EDE9BD7D-A8C6-3236-9AE1-B74F2F003A3F}"/>
              </a:ext>
            </a:extLst>
          </p:cNvPr>
          <p:cNvSpPr/>
          <p:nvPr/>
        </p:nvSpPr>
        <p:spPr>
          <a:xfrm flipH="1" flipV="1">
            <a:off x="6062818" y="3306294"/>
            <a:ext cx="238321" cy="36288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30AB4FCE-20C7-B415-3D88-9F492259C79E}"/>
              </a:ext>
            </a:extLst>
          </p:cNvPr>
          <p:cNvSpPr/>
          <p:nvPr/>
        </p:nvSpPr>
        <p:spPr>
          <a:xfrm flipH="1" flipV="1">
            <a:off x="7171258" y="3303413"/>
            <a:ext cx="182881" cy="362881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7" name="Straight Connector 26">
            <a:extLst>
              <a:ext uri="{FF2B5EF4-FFF2-40B4-BE49-F238E27FC236}">
                <a16:creationId xmlns:a16="http://schemas.microsoft.com/office/drawing/2014/main" id="{9BEB3439-1231-9EEB-29B0-8674BEDC0B89}"/>
              </a:ext>
            </a:extLst>
          </p:cNvPr>
          <p:cNvSpPr/>
          <p:nvPr/>
        </p:nvSpPr>
        <p:spPr>
          <a:xfrm flipH="1" flipV="1">
            <a:off x="8257379" y="3303413"/>
            <a:ext cx="365759" cy="362881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C2EA902D-8253-8230-7FAB-9DC656013C05}"/>
              </a:ext>
            </a:extLst>
          </p:cNvPr>
          <p:cNvSpPr/>
          <p:nvPr/>
        </p:nvSpPr>
        <p:spPr>
          <a:xfrm flipV="1">
            <a:off x="7251539" y="4479534"/>
            <a:ext cx="138600" cy="74412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Straight Connector 28">
            <a:extLst>
              <a:ext uri="{FF2B5EF4-FFF2-40B4-BE49-F238E27FC236}">
                <a16:creationId xmlns:a16="http://schemas.microsoft.com/office/drawing/2014/main" id="{C18A4E32-5AFC-37B3-2486-D2C44E78A0D1}"/>
              </a:ext>
            </a:extLst>
          </p:cNvPr>
          <p:cNvSpPr/>
          <p:nvPr/>
        </p:nvSpPr>
        <p:spPr>
          <a:xfrm flipV="1">
            <a:off x="8531699" y="4479534"/>
            <a:ext cx="91439" cy="74412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0" name="Freeform: Shape 28">
            <a:extLst>
              <a:ext uri="{FF2B5EF4-FFF2-40B4-BE49-F238E27FC236}">
                <a16:creationId xmlns:a16="http://schemas.microsoft.com/office/drawing/2014/main" id="{D5DA2C3F-903F-D413-BBC9-F495E936F028}"/>
              </a:ext>
            </a:extLst>
          </p:cNvPr>
          <p:cNvSpPr/>
          <p:nvPr/>
        </p:nvSpPr>
        <p:spPr>
          <a:xfrm>
            <a:off x="4782299" y="2313054"/>
            <a:ext cx="2377439" cy="1336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05" h="3713">
                <a:moveTo>
                  <a:pt x="6605" y="465"/>
                </a:moveTo>
                <a:cubicBezTo>
                  <a:pt x="-253" y="-1567"/>
                  <a:pt x="1" y="3713"/>
                  <a:pt x="1" y="3713"/>
                </a:cubicBezTo>
              </a:path>
            </a:pathLst>
          </a:cu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Straight Connector 30">
            <a:extLst>
              <a:ext uri="{FF2B5EF4-FFF2-40B4-BE49-F238E27FC236}">
                <a16:creationId xmlns:a16="http://schemas.microsoft.com/office/drawing/2014/main" id="{8F95B9D0-472F-652F-5965-0D8E89D23570}"/>
              </a:ext>
            </a:extLst>
          </p:cNvPr>
          <p:cNvSpPr/>
          <p:nvPr/>
        </p:nvSpPr>
        <p:spPr>
          <a:xfrm flipV="1">
            <a:off x="3411058" y="4500054"/>
            <a:ext cx="1263601" cy="108936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2" name="Straight Connector 31">
            <a:extLst>
              <a:ext uri="{FF2B5EF4-FFF2-40B4-BE49-F238E27FC236}">
                <a16:creationId xmlns:a16="http://schemas.microsoft.com/office/drawing/2014/main" id="{36C98D71-A556-833E-664E-8BE075D0A33B}"/>
              </a:ext>
            </a:extLst>
          </p:cNvPr>
          <p:cNvSpPr/>
          <p:nvPr/>
        </p:nvSpPr>
        <p:spPr>
          <a:xfrm flipV="1">
            <a:off x="6301139" y="3303413"/>
            <a:ext cx="218880" cy="346321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3" name="Straight Connector 32">
            <a:extLst>
              <a:ext uri="{FF2B5EF4-FFF2-40B4-BE49-F238E27FC236}">
                <a16:creationId xmlns:a16="http://schemas.microsoft.com/office/drawing/2014/main" id="{71E67BFC-3C91-75C8-C52C-68078FA6D2E9}"/>
              </a:ext>
            </a:extLst>
          </p:cNvPr>
          <p:cNvSpPr/>
          <p:nvPr/>
        </p:nvSpPr>
        <p:spPr>
          <a:xfrm flipH="1" flipV="1">
            <a:off x="6281699" y="4453254"/>
            <a:ext cx="238320" cy="40464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CCDDF5-0F75-8248-7445-BA624ACDB43D}"/>
              </a:ext>
            </a:extLst>
          </p:cNvPr>
          <p:cNvSpPr txBox="1"/>
          <p:nvPr/>
        </p:nvSpPr>
        <p:spPr>
          <a:xfrm>
            <a:off x="6114619" y="2889774"/>
            <a:ext cx="994680" cy="416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02C3FD-AA03-9460-2F7D-9953DBD5247E}"/>
              </a:ext>
            </a:extLst>
          </p:cNvPr>
          <p:cNvSpPr txBox="1"/>
          <p:nvPr/>
        </p:nvSpPr>
        <p:spPr>
          <a:xfrm>
            <a:off x="6148139" y="4857894"/>
            <a:ext cx="1047959" cy="50507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&lt;Start&gt;</a:t>
            </a:r>
          </a:p>
        </p:txBody>
      </p:sp>
      <p:sp>
        <p:nvSpPr>
          <p:cNvPr id="36" name="Straight Connector 35">
            <a:extLst>
              <a:ext uri="{FF2B5EF4-FFF2-40B4-BE49-F238E27FC236}">
                <a16:creationId xmlns:a16="http://schemas.microsoft.com/office/drawing/2014/main" id="{CAABE301-AA66-0354-F7ED-EE6A773D0973}"/>
              </a:ext>
            </a:extLst>
          </p:cNvPr>
          <p:cNvSpPr/>
          <p:nvPr/>
        </p:nvSpPr>
        <p:spPr>
          <a:xfrm flipV="1">
            <a:off x="7409579" y="3303413"/>
            <a:ext cx="218880" cy="346321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7" name="Straight Connector 36">
            <a:extLst>
              <a:ext uri="{FF2B5EF4-FFF2-40B4-BE49-F238E27FC236}">
                <a16:creationId xmlns:a16="http://schemas.microsoft.com/office/drawing/2014/main" id="{E839DA86-EB09-8D74-85A5-0FC6F53A75C6}"/>
              </a:ext>
            </a:extLst>
          </p:cNvPr>
          <p:cNvSpPr/>
          <p:nvPr/>
        </p:nvSpPr>
        <p:spPr>
          <a:xfrm flipV="1">
            <a:off x="8678579" y="3300533"/>
            <a:ext cx="218879" cy="34632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D06AFA-D6CD-B497-B0F9-7F3750692DBD}"/>
              </a:ext>
            </a:extLst>
          </p:cNvPr>
          <p:cNvSpPr txBox="1"/>
          <p:nvPr/>
        </p:nvSpPr>
        <p:spPr>
          <a:xfrm>
            <a:off x="7175899" y="2886894"/>
            <a:ext cx="994680" cy="416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bird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C3C32F-D992-262B-08B0-2AC63B28F1AD}"/>
              </a:ext>
            </a:extLst>
          </p:cNvPr>
          <p:cNvSpPr/>
          <p:nvPr/>
        </p:nvSpPr>
        <p:spPr>
          <a:xfrm>
            <a:off x="9709259" y="3666294"/>
            <a:ext cx="457200" cy="813240"/>
          </a:xfrm>
          <a:prstGeom prst="rect">
            <a:avLst/>
          </a:prstGeom>
          <a:solidFill>
            <a:srgbClr val="99FF66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h</a:t>
            </a:r>
            <a:r>
              <a:rPr lang="hu-HU" sz="1800" b="0" i="0" u="none" strike="noStrike" kern="1200" baseline="-250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14ED2F-FFB2-08A2-9AFA-0CF290F472D7}"/>
              </a:ext>
            </a:extLst>
          </p:cNvPr>
          <p:cNvSpPr/>
          <p:nvPr/>
        </p:nvSpPr>
        <p:spPr>
          <a:xfrm>
            <a:off x="9434939" y="2480454"/>
            <a:ext cx="457200" cy="82296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W</a:t>
            </a:r>
            <a:r>
              <a:rPr lang="hu-HU" sz="1800" b="0" i="0" u="none" strike="noStrike" kern="1200" baseline="-250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4</a:t>
            </a:r>
          </a:p>
        </p:txBody>
      </p:sp>
      <p:sp>
        <p:nvSpPr>
          <p:cNvPr id="41" name="Straight Connector 40">
            <a:extLst>
              <a:ext uri="{FF2B5EF4-FFF2-40B4-BE49-F238E27FC236}">
                <a16:creationId xmlns:a16="http://schemas.microsoft.com/office/drawing/2014/main" id="{C728E60F-7DA9-8BFC-1DF8-FDD4351DBDCC}"/>
              </a:ext>
            </a:extLst>
          </p:cNvPr>
          <p:cNvSpPr/>
          <p:nvPr/>
        </p:nvSpPr>
        <p:spPr>
          <a:xfrm>
            <a:off x="8806018" y="4087494"/>
            <a:ext cx="914401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2" name="Straight Connector 41">
            <a:extLst>
              <a:ext uri="{FF2B5EF4-FFF2-40B4-BE49-F238E27FC236}">
                <a16:creationId xmlns:a16="http://schemas.microsoft.com/office/drawing/2014/main" id="{3814430C-26ED-9513-5E5C-DD36A44C7537}"/>
              </a:ext>
            </a:extLst>
          </p:cNvPr>
          <p:cNvSpPr/>
          <p:nvPr/>
        </p:nvSpPr>
        <p:spPr>
          <a:xfrm flipH="1" flipV="1">
            <a:off x="9617819" y="3303413"/>
            <a:ext cx="365760" cy="362881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3" name="Straight Connector 42">
            <a:extLst>
              <a:ext uri="{FF2B5EF4-FFF2-40B4-BE49-F238E27FC236}">
                <a16:creationId xmlns:a16="http://schemas.microsoft.com/office/drawing/2014/main" id="{0B9E683E-69FE-4ECC-6523-844B4B39E4EE}"/>
              </a:ext>
            </a:extLst>
          </p:cNvPr>
          <p:cNvSpPr/>
          <p:nvPr/>
        </p:nvSpPr>
        <p:spPr>
          <a:xfrm flipV="1">
            <a:off x="9811858" y="4479534"/>
            <a:ext cx="91441" cy="74412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4" name="Straight Connector 43">
            <a:extLst>
              <a:ext uri="{FF2B5EF4-FFF2-40B4-BE49-F238E27FC236}">
                <a16:creationId xmlns:a16="http://schemas.microsoft.com/office/drawing/2014/main" id="{6CBF9348-3C04-B65A-8C09-5D5DDD2DD1EF}"/>
              </a:ext>
            </a:extLst>
          </p:cNvPr>
          <p:cNvSpPr/>
          <p:nvPr/>
        </p:nvSpPr>
        <p:spPr>
          <a:xfrm flipV="1">
            <a:off x="10039019" y="3300533"/>
            <a:ext cx="218880" cy="34632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505B1A-C7C9-6292-4E7C-E93C535B100E}"/>
              </a:ext>
            </a:extLst>
          </p:cNvPr>
          <p:cNvSpPr txBox="1"/>
          <p:nvPr/>
        </p:nvSpPr>
        <p:spPr>
          <a:xfrm>
            <a:off x="8400619" y="2886894"/>
            <a:ext cx="994680" cy="416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flying</a:t>
            </a:r>
            <a:endParaRPr lang="hu-HU" sz="2200" b="0" i="0" u="none" strike="noStrike" kern="120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3E03242-DEDC-A525-18C6-E6061DF1F0F2}"/>
              </a:ext>
            </a:extLst>
          </p:cNvPr>
          <p:cNvSpPr txBox="1"/>
          <p:nvPr/>
        </p:nvSpPr>
        <p:spPr>
          <a:xfrm>
            <a:off x="9731579" y="2886894"/>
            <a:ext cx="994680" cy="416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over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561B6DE-E669-0596-6D85-021CDC11DE60}"/>
              </a:ext>
            </a:extLst>
          </p:cNvPr>
          <p:cNvSpPr/>
          <p:nvPr/>
        </p:nvSpPr>
        <p:spPr>
          <a:xfrm>
            <a:off x="10888259" y="3675294"/>
            <a:ext cx="457200" cy="813240"/>
          </a:xfrm>
          <a:prstGeom prst="rect">
            <a:avLst/>
          </a:prstGeom>
          <a:solidFill>
            <a:srgbClr val="99FF66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h</a:t>
            </a:r>
            <a:r>
              <a:rPr lang="hu-HU" sz="1800" b="0" i="0" u="none" strike="noStrike" kern="1200" baseline="-250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F98CA1-2F79-D4C0-2AC8-84C7699ACE5E}"/>
              </a:ext>
            </a:extLst>
          </p:cNvPr>
          <p:cNvSpPr/>
          <p:nvPr/>
        </p:nvSpPr>
        <p:spPr>
          <a:xfrm>
            <a:off x="10613939" y="2489454"/>
            <a:ext cx="457200" cy="822960"/>
          </a:xfrm>
          <a:prstGeom prst="rect">
            <a:avLst/>
          </a:prstGeom>
          <a:solidFill>
            <a:srgbClr val="9900FF"/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W</a:t>
            </a:r>
            <a:r>
              <a:rPr lang="hu-HU" sz="1800" b="0" i="0" u="none" strike="noStrike" kern="1200" baseline="-250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5</a:t>
            </a:r>
          </a:p>
        </p:txBody>
      </p:sp>
      <p:sp>
        <p:nvSpPr>
          <p:cNvPr id="49" name="Straight Connector 48">
            <a:extLst>
              <a:ext uri="{FF2B5EF4-FFF2-40B4-BE49-F238E27FC236}">
                <a16:creationId xmlns:a16="http://schemas.microsoft.com/office/drawing/2014/main" id="{D75DA68E-DAFC-D5AE-69BD-6D1C807FCF69}"/>
              </a:ext>
            </a:extLst>
          </p:cNvPr>
          <p:cNvSpPr/>
          <p:nvPr/>
        </p:nvSpPr>
        <p:spPr>
          <a:xfrm>
            <a:off x="10167899" y="4096494"/>
            <a:ext cx="73152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0" name="Straight Connector 49">
            <a:extLst>
              <a:ext uri="{FF2B5EF4-FFF2-40B4-BE49-F238E27FC236}">
                <a16:creationId xmlns:a16="http://schemas.microsoft.com/office/drawing/2014/main" id="{82E649BA-8601-DB36-8D4A-35FE61105918}"/>
              </a:ext>
            </a:extLst>
          </p:cNvPr>
          <p:cNvSpPr/>
          <p:nvPr/>
        </p:nvSpPr>
        <p:spPr>
          <a:xfrm flipH="1" flipV="1">
            <a:off x="10796819" y="3312414"/>
            <a:ext cx="365760" cy="36288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1" name="Straight Connector 50">
            <a:extLst>
              <a:ext uri="{FF2B5EF4-FFF2-40B4-BE49-F238E27FC236}">
                <a16:creationId xmlns:a16="http://schemas.microsoft.com/office/drawing/2014/main" id="{01EF2DA3-78F3-67C5-D112-4C1BDD108DC0}"/>
              </a:ext>
            </a:extLst>
          </p:cNvPr>
          <p:cNvSpPr/>
          <p:nvPr/>
        </p:nvSpPr>
        <p:spPr>
          <a:xfrm flipV="1">
            <a:off x="11128019" y="4488534"/>
            <a:ext cx="70560" cy="73512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2" name="Straight Connector 51">
            <a:extLst>
              <a:ext uri="{FF2B5EF4-FFF2-40B4-BE49-F238E27FC236}">
                <a16:creationId xmlns:a16="http://schemas.microsoft.com/office/drawing/2014/main" id="{92DF2917-B819-061C-58DE-25791995D5B3}"/>
              </a:ext>
            </a:extLst>
          </p:cNvPr>
          <p:cNvSpPr/>
          <p:nvPr/>
        </p:nvSpPr>
        <p:spPr>
          <a:xfrm flipV="1">
            <a:off x="11218018" y="3309534"/>
            <a:ext cx="218881" cy="346319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8D854D-892A-DFB4-8627-FF69D7BC7E90}"/>
              </a:ext>
            </a:extLst>
          </p:cNvPr>
          <p:cNvSpPr txBox="1"/>
          <p:nvPr/>
        </p:nvSpPr>
        <p:spPr>
          <a:xfrm>
            <a:off x="10961379" y="2895894"/>
            <a:ext cx="994680" cy="416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water</a:t>
            </a:r>
          </a:p>
        </p:txBody>
      </p:sp>
      <p:sp>
        <p:nvSpPr>
          <p:cNvPr id="54" name="Straight Connector 53">
            <a:extLst>
              <a:ext uri="{FF2B5EF4-FFF2-40B4-BE49-F238E27FC236}">
                <a16:creationId xmlns:a16="http://schemas.microsoft.com/office/drawing/2014/main" id="{408ACE42-E3D4-1C7A-B3F6-25113C867A48}"/>
              </a:ext>
            </a:extLst>
          </p:cNvPr>
          <p:cNvSpPr/>
          <p:nvPr/>
        </p:nvSpPr>
        <p:spPr>
          <a:xfrm flipH="1" flipV="1">
            <a:off x="7426139" y="4479534"/>
            <a:ext cx="238320" cy="40464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5" name="Straight Connector 54">
            <a:extLst>
              <a:ext uri="{FF2B5EF4-FFF2-40B4-BE49-F238E27FC236}">
                <a16:creationId xmlns:a16="http://schemas.microsoft.com/office/drawing/2014/main" id="{E5BFD32A-C8D4-C614-D814-CBB0F546A947}"/>
              </a:ext>
            </a:extLst>
          </p:cNvPr>
          <p:cNvSpPr/>
          <p:nvPr/>
        </p:nvSpPr>
        <p:spPr>
          <a:xfrm flipH="1" flipV="1">
            <a:off x="8623138" y="4464054"/>
            <a:ext cx="238320" cy="40464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6" name="Straight Connector 55">
            <a:extLst>
              <a:ext uri="{FF2B5EF4-FFF2-40B4-BE49-F238E27FC236}">
                <a16:creationId xmlns:a16="http://schemas.microsoft.com/office/drawing/2014/main" id="{0D956FB3-918D-4EBA-0786-E5A8275C24FB}"/>
              </a:ext>
            </a:extLst>
          </p:cNvPr>
          <p:cNvSpPr/>
          <p:nvPr/>
        </p:nvSpPr>
        <p:spPr>
          <a:xfrm flipH="1" flipV="1">
            <a:off x="9903299" y="4479534"/>
            <a:ext cx="182880" cy="40464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7" name="Straight Connector 56">
            <a:extLst>
              <a:ext uri="{FF2B5EF4-FFF2-40B4-BE49-F238E27FC236}">
                <a16:creationId xmlns:a16="http://schemas.microsoft.com/office/drawing/2014/main" id="{1B7CFBB5-5A91-A719-69B4-E71FAE261E38}"/>
              </a:ext>
            </a:extLst>
          </p:cNvPr>
          <p:cNvSpPr/>
          <p:nvPr/>
        </p:nvSpPr>
        <p:spPr>
          <a:xfrm flipH="1" flipV="1">
            <a:off x="11162579" y="4488534"/>
            <a:ext cx="238320" cy="40464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8" name="Freeform: Shape 56">
            <a:extLst>
              <a:ext uri="{FF2B5EF4-FFF2-40B4-BE49-F238E27FC236}">
                <a16:creationId xmlns:a16="http://schemas.microsoft.com/office/drawing/2014/main" id="{3C2C21B0-C44D-493E-4A63-CA768AAA51BD}"/>
              </a:ext>
            </a:extLst>
          </p:cNvPr>
          <p:cNvSpPr/>
          <p:nvPr/>
        </p:nvSpPr>
        <p:spPr>
          <a:xfrm>
            <a:off x="4775099" y="2447334"/>
            <a:ext cx="1287359" cy="1175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77" h="3265">
                <a:moveTo>
                  <a:pt x="3577" y="100"/>
                </a:moveTo>
                <a:cubicBezTo>
                  <a:pt x="1037" y="-670"/>
                  <a:pt x="0" y="3265"/>
                  <a:pt x="0" y="3265"/>
                </a:cubicBezTo>
              </a:path>
            </a:pathLst>
          </a:cu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9" name="Freeform: Shape 57">
            <a:extLst>
              <a:ext uri="{FF2B5EF4-FFF2-40B4-BE49-F238E27FC236}">
                <a16:creationId xmlns:a16="http://schemas.microsoft.com/office/drawing/2014/main" id="{D22D6F17-3A1A-412B-E018-5FCBDD774522}"/>
              </a:ext>
            </a:extLst>
          </p:cNvPr>
          <p:cNvSpPr/>
          <p:nvPr/>
        </p:nvSpPr>
        <p:spPr>
          <a:xfrm>
            <a:off x="4775099" y="2142774"/>
            <a:ext cx="3481920" cy="1479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673" h="4111">
                <a:moveTo>
                  <a:pt x="9673" y="938"/>
                </a:moveTo>
                <a:cubicBezTo>
                  <a:pt x="529" y="-2364"/>
                  <a:pt x="0" y="4111"/>
                  <a:pt x="0" y="4111"/>
                </a:cubicBezTo>
              </a:path>
            </a:pathLst>
          </a:cu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0" name="Freeform: Shape 58">
            <a:extLst>
              <a:ext uri="{FF2B5EF4-FFF2-40B4-BE49-F238E27FC236}">
                <a16:creationId xmlns:a16="http://schemas.microsoft.com/office/drawing/2014/main" id="{3B8CDBE3-697A-E369-9D2A-5AF478B0ECC9}"/>
              </a:ext>
            </a:extLst>
          </p:cNvPr>
          <p:cNvSpPr/>
          <p:nvPr/>
        </p:nvSpPr>
        <p:spPr>
          <a:xfrm>
            <a:off x="4774379" y="2174094"/>
            <a:ext cx="4854240" cy="14104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485" h="3919">
                <a:moveTo>
                  <a:pt x="13485" y="851"/>
                </a:moveTo>
                <a:cubicBezTo>
                  <a:pt x="1547" y="-2197"/>
                  <a:pt x="0" y="3919"/>
                  <a:pt x="0" y="3919"/>
                </a:cubicBezTo>
              </a:path>
            </a:pathLst>
          </a:cu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1" name="Freeform: Shape 59">
            <a:extLst>
              <a:ext uri="{FF2B5EF4-FFF2-40B4-BE49-F238E27FC236}">
                <a16:creationId xmlns:a16="http://schemas.microsoft.com/office/drawing/2014/main" id="{D86E64F9-A2B2-1E22-3A3A-FB3D0D329062}"/>
              </a:ext>
            </a:extLst>
          </p:cNvPr>
          <p:cNvSpPr/>
          <p:nvPr/>
        </p:nvSpPr>
        <p:spPr>
          <a:xfrm>
            <a:off x="4780139" y="2174814"/>
            <a:ext cx="6037200" cy="13737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771" h="3817">
                <a:moveTo>
                  <a:pt x="16771" y="874"/>
                </a:moveTo>
                <a:cubicBezTo>
                  <a:pt x="261" y="-2199"/>
                  <a:pt x="0" y="3817"/>
                  <a:pt x="0" y="3817"/>
                </a:cubicBezTo>
              </a:path>
            </a:pathLst>
          </a:cu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0C987B-147E-5B28-FFBE-9B0A13BE3303}"/>
              </a:ext>
            </a:extLst>
          </p:cNvPr>
          <p:cNvSpPr txBox="1"/>
          <p:nvPr/>
        </p:nvSpPr>
        <p:spPr>
          <a:xfrm>
            <a:off x="7181419" y="4884174"/>
            <a:ext cx="994680" cy="416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E67215-69E1-E0C3-C2B4-D16E8C88CE5A}"/>
              </a:ext>
            </a:extLst>
          </p:cNvPr>
          <p:cNvSpPr txBox="1"/>
          <p:nvPr/>
        </p:nvSpPr>
        <p:spPr>
          <a:xfrm>
            <a:off x="8542859" y="4862574"/>
            <a:ext cx="994680" cy="416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bird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67D91B-21A6-9D96-ECB1-111D28DEAF03}"/>
              </a:ext>
            </a:extLst>
          </p:cNvPr>
          <p:cNvSpPr txBox="1"/>
          <p:nvPr/>
        </p:nvSpPr>
        <p:spPr>
          <a:xfrm>
            <a:off x="9809979" y="4862574"/>
            <a:ext cx="994680" cy="4165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200" b="0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flying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09DD781-63DB-6ED0-3E5A-E082436564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81019" y="5265774"/>
            <a:ext cx="1055159" cy="105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5C780C2-64AC-6A12-B34F-2736C2F85C3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025179" y="5241653"/>
            <a:ext cx="1055159" cy="10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0F20775-2BB6-FC90-4302-3E0BDDC2C96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289859" y="5241653"/>
            <a:ext cx="1070640" cy="107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C66AA0D-8056-7EE7-7F10-26D546FDB7E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0661458" y="5223654"/>
            <a:ext cx="1070640" cy="10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D5FAB11-D441-26E7-837A-0C30C26BA226}"/>
              </a:ext>
            </a:extLst>
          </p:cNvPr>
          <p:cNvSpPr/>
          <p:nvPr/>
        </p:nvSpPr>
        <p:spPr>
          <a:xfrm rot="3729000">
            <a:off x="5266720" y="3973205"/>
            <a:ext cx="590040" cy="1073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40" h="2983">
                <a:moveTo>
                  <a:pt x="0" y="2983"/>
                </a:moveTo>
                <a:cubicBezTo>
                  <a:pt x="2273" y="2983"/>
                  <a:pt x="1521" y="0"/>
                  <a:pt x="1521" y="0"/>
                </a:cubicBezTo>
              </a:path>
            </a:pathLst>
          </a:custGeom>
          <a:noFill/>
          <a:ln w="38160">
            <a:solidFill>
              <a:srgbClr val="FF0000"/>
            </a:solidFill>
            <a:prstDash val="solid"/>
            <a:tailEnd type="arrow"/>
          </a:ln>
        </p:spPr>
        <p:txBody>
          <a:bodyPr wrap="none" lIns="18720" tIns="18720" rIns="18720" bIns="1872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9C48411-9FE2-DCF6-2627-B9E480274C47}"/>
              </a:ext>
            </a:extLst>
          </p:cNvPr>
          <p:cNvSpPr/>
          <p:nvPr/>
        </p:nvSpPr>
        <p:spPr>
          <a:xfrm rot="3729000">
            <a:off x="4888870" y="4631773"/>
            <a:ext cx="1942560" cy="1056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97" h="2935">
                <a:moveTo>
                  <a:pt x="0" y="2935"/>
                </a:moveTo>
                <a:cubicBezTo>
                  <a:pt x="2273" y="2935"/>
                  <a:pt x="5397" y="0"/>
                  <a:pt x="5397" y="0"/>
                </a:cubicBezTo>
              </a:path>
            </a:pathLst>
          </a:custGeom>
          <a:noFill/>
          <a:ln w="38160">
            <a:solidFill>
              <a:srgbClr val="FF0000"/>
            </a:solidFill>
            <a:prstDash val="solid"/>
            <a:tailEnd type="arrow"/>
          </a:ln>
        </p:spPr>
        <p:txBody>
          <a:bodyPr wrap="none" lIns="18720" tIns="18720" rIns="18720" bIns="1872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771F0EB-09AA-676D-5A8E-C0195B92A855}"/>
              </a:ext>
            </a:extLst>
          </p:cNvPr>
          <p:cNvSpPr/>
          <p:nvPr/>
        </p:nvSpPr>
        <p:spPr>
          <a:xfrm rot="4472400">
            <a:off x="5176616" y="4188336"/>
            <a:ext cx="2623680" cy="2488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89" h="6914">
                <a:moveTo>
                  <a:pt x="0" y="6914"/>
                </a:moveTo>
                <a:cubicBezTo>
                  <a:pt x="8852" y="6914"/>
                  <a:pt x="7160" y="0"/>
                  <a:pt x="7160" y="0"/>
                </a:cubicBezTo>
              </a:path>
            </a:pathLst>
          </a:custGeom>
          <a:noFill/>
          <a:ln w="38160">
            <a:solidFill>
              <a:srgbClr val="FF0000"/>
            </a:solidFill>
            <a:prstDash val="solid"/>
            <a:tailEnd type="arrow"/>
          </a:ln>
        </p:spPr>
        <p:txBody>
          <a:bodyPr wrap="none" lIns="19080" tIns="19080" rIns="19080" bIns="1908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06193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Szenzorfúzió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szenzor</a:t>
            </a:r>
            <a:r>
              <a:rPr lang="en-US" dirty="0"/>
              <a:t> </a:t>
            </a:r>
            <a:r>
              <a:rPr lang="en-US" dirty="0" err="1"/>
              <a:t>kombinálása</a:t>
            </a:r>
            <a:endParaRPr lang="en-US" dirty="0"/>
          </a:p>
          <a:p>
            <a:pPr lvl="1"/>
            <a:r>
              <a:rPr lang="en-US" dirty="0" err="1"/>
              <a:t>Jobb</a:t>
            </a:r>
            <a:r>
              <a:rPr lang="en-US" dirty="0"/>
              <a:t> </a:t>
            </a:r>
            <a:r>
              <a:rPr lang="en-US" dirty="0" err="1"/>
              <a:t>mérések</a:t>
            </a:r>
            <a:endParaRPr lang="en-US" dirty="0"/>
          </a:p>
          <a:p>
            <a:r>
              <a:rPr lang="en-US" dirty="0" err="1"/>
              <a:t>Típusok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Redundáns</a:t>
            </a:r>
            <a:r>
              <a:rPr lang="en-US" dirty="0"/>
              <a:t> </a:t>
            </a:r>
            <a:r>
              <a:rPr lang="en-US" dirty="0" err="1"/>
              <a:t>szenzorok</a:t>
            </a:r>
            <a:endParaRPr lang="en-US" dirty="0"/>
          </a:p>
          <a:p>
            <a:pPr lvl="1"/>
            <a:r>
              <a:rPr lang="en-US" dirty="0" err="1"/>
              <a:t>Kiegészítő</a:t>
            </a:r>
            <a:r>
              <a:rPr lang="en-US" dirty="0"/>
              <a:t> </a:t>
            </a:r>
            <a:r>
              <a:rPr lang="en-US" dirty="0" err="1"/>
              <a:t>szenzorok</a:t>
            </a:r>
            <a:endParaRPr lang="en-US" dirty="0"/>
          </a:p>
          <a:p>
            <a:r>
              <a:rPr lang="en-US" dirty="0" err="1"/>
              <a:t>Fúzió</a:t>
            </a:r>
            <a:endParaRPr lang="en-US" dirty="0"/>
          </a:p>
          <a:p>
            <a:pPr lvl="1"/>
            <a:r>
              <a:rPr lang="en-US" dirty="0" err="1"/>
              <a:t>Centralizált</a:t>
            </a:r>
            <a:endParaRPr lang="en-US" dirty="0"/>
          </a:p>
          <a:p>
            <a:pPr lvl="1"/>
            <a:r>
              <a:rPr lang="en-US" dirty="0" err="1"/>
              <a:t>Elosztott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813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Szenzorok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Tipikus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RGB </a:t>
            </a:r>
            <a:r>
              <a:rPr lang="en-US" dirty="0" err="1"/>
              <a:t>kamerák</a:t>
            </a:r>
            <a:endParaRPr lang="en-US" dirty="0"/>
          </a:p>
          <a:p>
            <a:pPr lvl="1"/>
            <a:r>
              <a:rPr lang="en-US" dirty="0"/>
              <a:t>Depth </a:t>
            </a:r>
            <a:r>
              <a:rPr lang="en-US" dirty="0" err="1"/>
              <a:t>kamera</a:t>
            </a:r>
            <a:endParaRPr lang="en-US" dirty="0"/>
          </a:p>
          <a:p>
            <a:pPr lvl="1"/>
            <a:r>
              <a:rPr lang="en-US" dirty="0"/>
              <a:t>LIDAR</a:t>
            </a:r>
          </a:p>
          <a:p>
            <a:r>
              <a:rPr lang="en-US" dirty="0" err="1"/>
              <a:t>Multimodális</a:t>
            </a:r>
            <a:r>
              <a:rPr lang="en-US" dirty="0"/>
              <a:t>: </a:t>
            </a:r>
            <a:r>
              <a:rPr lang="en-US" dirty="0" err="1"/>
              <a:t>Többfajta</a:t>
            </a:r>
            <a:r>
              <a:rPr lang="en-US" dirty="0"/>
              <a:t> </a:t>
            </a:r>
            <a:r>
              <a:rPr lang="en-US" dirty="0" err="1"/>
              <a:t>szenzor</a:t>
            </a:r>
            <a:r>
              <a:rPr lang="en-US" dirty="0"/>
              <a:t> </a:t>
            </a:r>
            <a:r>
              <a:rPr lang="en-US" dirty="0" err="1"/>
              <a:t>modalitás</a:t>
            </a:r>
            <a:r>
              <a:rPr lang="en-US" dirty="0"/>
              <a:t> </a:t>
            </a:r>
            <a:r>
              <a:rPr lang="en-US" dirty="0" err="1"/>
              <a:t>fúziója</a:t>
            </a:r>
            <a:endParaRPr lang="en-US" dirty="0"/>
          </a:p>
          <a:p>
            <a:pPr lvl="1"/>
            <a:r>
              <a:rPr lang="en-US" dirty="0" err="1"/>
              <a:t>Kép+Szöveg</a:t>
            </a:r>
            <a:endParaRPr lang="en-US" dirty="0"/>
          </a:p>
          <a:p>
            <a:pPr lvl="1"/>
            <a:r>
              <a:rPr lang="en-US" dirty="0" err="1"/>
              <a:t>Kép+Hang</a:t>
            </a:r>
            <a:endParaRPr lang="en-US" dirty="0"/>
          </a:p>
          <a:p>
            <a:pPr lvl="1"/>
            <a:r>
              <a:rPr lang="en-US" dirty="0" err="1"/>
              <a:t>Hang+Szöveg</a:t>
            </a:r>
            <a:endParaRPr lang="en-US" dirty="0"/>
          </a:p>
          <a:p>
            <a:pPr lvl="1"/>
            <a:r>
              <a:rPr lang="en-US" dirty="0" err="1"/>
              <a:t>Mindhárom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041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Nehézség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Reprezentáció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Közös</a:t>
            </a:r>
            <a:r>
              <a:rPr lang="en-US" sz="2200" dirty="0"/>
              <a:t> </a:t>
            </a:r>
            <a:r>
              <a:rPr lang="en-US" sz="2200" dirty="0" err="1"/>
              <a:t>reprezentáció</a:t>
            </a:r>
            <a:r>
              <a:rPr lang="en-US" sz="2200" dirty="0"/>
              <a:t>: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szenzor</a:t>
            </a:r>
            <a:r>
              <a:rPr lang="en-US" dirty="0"/>
              <a:t> </a:t>
            </a:r>
            <a:r>
              <a:rPr lang="en-US" dirty="0" err="1"/>
              <a:t>információját</a:t>
            </a:r>
            <a:r>
              <a:rPr lang="en-US" dirty="0"/>
              <a:t> </a:t>
            </a:r>
            <a:r>
              <a:rPr lang="en-US" dirty="0" err="1"/>
              <a:t>együtt</a:t>
            </a:r>
            <a:r>
              <a:rPr lang="en-US" dirty="0"/>
              <a:t> </a:t>
            </a:r>
            <a:r>
              <a:rPr lang="en-US" dirty="0" err="1"/>
              <a:t>kódoljuk</a:t>
            </a:r>
            <a:r>
              <a:rPr lang="en-US" dirty="0"/>
              <a:t> </a:t>
            </a:r>
            <a:r>
              <a:rPr lang="en-US" dirty="0" err="1"/>
              <a:t>el</a:t>
            </a:r>
            <a:endParaRPr lang="en-US" dirty="0"/>
          </a:p>
          <a:p>
            <a:pPr lvl="2"/>
            <a:r>
              <a:rPr lang="en-US" dirty="0" err="1"/>
              <a:t>Hasonló</a:t>
            </a:r>
            <a:r>
              <a:rPr lang="en-US" dirty="0"/>
              <a:t> </a:t>
            </a:r>
            <a:r>
              <a:rPr lang="en-US" dirty="0" err="1"/>
              <a:t>szenzoroknál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működik</a:t>
            </a:r>
            <a:r>
              <a:rPr lang="en-US" dirty="0"/>
              <a:t> (pl </a:t>
            </a:r>
            <a:r>
              <a:rPr lang="en-US" dirty="0" err="1"/>
              <a:t>RGB+Depth</a:t>
            </a:r>
            <a:r>
              <a:rPr lang="en-US" dirty="0"/>
              <a:t>)</a:t>
            </a:r>
          </a:p>
          <a:p>
            <a:r>
              <a:rPr lang="en-US" dirty="0" err="1"/>
              <a:t>Koordinált</a:t>
            </a:r>
            <a:r>
              <a:rPr lang="en-US" dirty="0"/>
              <a:t> </a:t>
            </a:r>
            <a:r>
              <a:rPr lang="en-US" dirty="0" err="1"/>
              <a:t>reprezentáció</a:t>
            </a:r>
            <a:endParaRPr lang="en-US" dirty="0"/>
          </a:p>
          <a:p>
            <a:pPr lvl="1"/>
            <a:r>
              <a:rPr lang="en-US" dirty="0" err="1"/>
              <a:t>Külön</a:t>
            </a:r>
            <a:r>
              <a:rPr lang="en-US" dirty="0"/>
              <a:t> feature </a:t>
            </a:r>
            <a:r>
              <a:rPr lang="en-US" dirty="0" err="1"/>
              <a:t>térben</a:t>
            </a:r>
            <a:r>
              <a:rPr lang="en-US" dirty="0"/>
              <a:t> </a:t>
            </a:r>
            <a:r>
              <a:rPr lang="en-US" dirty="0" err="1"/>
              <a:t>kódoljuk</a:t>
            </a:r>
            <a:r>
              <a:rPr lang="en-US" dirty="0"/>
              <a:t> a </a:t>
            </a:r>
            <a:r>
              <a:rPr lang="en-US" dirty="0" err="1"/>
              <a:t>külön</a:t>
            </a:r>
            <a:r>
              <a:rPr lang="en-US" dirty="0"/>
              <a:t> </a:t>
            </a:r>
            <a:r>
              <a:rPr lang="en-US" dirty="0" err="1"/>
              <a:t>szenzorokat</a:t>
            </a:r>
            <a:endParaRPr lang="en-US" dirty="0"/>
          </a:p>
          <a:p>
            <a:pPr lvl="2"/>
            <a:r>
              <a:rPr lang="en-US" dirty="0"/>
              <a:t>De: </a:t>
            </a:r>
            <a:r>
              <a:rPr lang="en-US" dirty="0" err="1"/>
              <a:t>Valamilyen</a:t>
            </a:r>
            <a:r>
              <a:rPr lang="en-US" dirty="0"/>
              <a:t> extra </a:t>
            </a:r>
            <a:r>
              <a:rPr lang="en-US" dirty="0" err="1"/>
              <a:t>feltételt</a:t>
            </a:r>
            <a:r>
              <a:rPr lang="en-US" dirty="0"/>
              <a:t> </a:t>
            </a:r>
            <a:r>
              <a:rPr lang="en-US" dirty="0" err="1"/>
              <a:t>állítunk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(pl.: </a:t>
            </a:r>
            <a:r>
              <a:rPr lang="en-US" dirty="0" err="1"/>
              <a:t>Maximalizáljuk</a:t>
            </a:r>
            <a:r>
              <a:rPr lang="en-US" dirty="0"/>
              <a:t> a </a:t>
            </a:r>
            <a:r>
              <a:rPr lang="en-US" dirty="0" err="1"/>
              <a:t>korrelációt</a:t>
            </a:r>
            <a:r>
              <a:rPr lang="en-US" dirty="0"/>
              <a:t> a </a:t>
            </a:r>
            <a:r>
              <a:rPr lang="en-US" dirty="0" err="1"/>
              <a:t>reprezentációk</a:t>
            </a:r>
            <a:r>
              <a:rPr lang="en-US" dirty="0"/>
              <a:t> </a:t>
            </a:r>
            <a:r>
              <a:rPr lang="en-US" dirty="0" err="1"/>
              <a:t>között</a:t>
            </a:r>
            <a:r>
              <a:rPr lang="en-US" dirty="0"/>
              <a:t>)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5028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5250" y="1466416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Hasonló</a:t>
            </a:r>
            <a:r>
              <a:rPr lang="en-US" sz="2200" dirty="0"/>
              <a:t> </a:t>
            </a:r>
            <a:r>
              <a:rPr lang="en-US" sz="2200" dirty="0" err="1"/>
              <a:t>modalitások</a:t>
            </a:r>
            <a:endParaRPr lang="en-US" sz="2200" dirty="0"/>
          </a:p>
          <a:p>
            <a:pPr lvl="1"/>
            <a:r>
              <a:rPr lang="en-US" dirty="0" err="1"/>
              <a:t>Egyszerű</a:t>
            </a:r>
            <a:r>
              <a:rPr lang="en-US" dirty="0"/>
              <a:t> </a:t>
            </a:r>
            <a:r>
              <a:rPr lang="en-US" dirty="0" err="1"/>
              <a:t>megoldások</a:t>
            </a:r>
            <a:r>
              <a:rPr lang="en-US" dirty="0"/>
              <a:t>, pl </a:t>
            </a:r>
            <a:r>
              <a:rPr lang="en-US" dirty="0" err="1"/>
              <a:t>átlagolás</a:t>
            </a:r>
            <a:endParaRPr lang="en-US" dirty="0"/>
          </a:p>
          <a:p>
            <a:r>
              <a:rPr lang="en-US" dirty="0" err="1"/>
              <a:t>Különböző</a:t>
            </a:r>
            <a:r>
              <a:rPr lang="en-US" dirty="0"/>
              <a:t> </a:t>
            </a:r>
            <a:r>
              <a:rPr lang="en-US" dirty="0" err="1"/>
              <a:t>modalitások</a:t>
            </a:r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CACA77-FC71-23E3-6180-193A8DAFC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49" y="3429000"/>
            <a:ext cx="889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6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575846" y="183944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Hol</a:t>
            </a:r>
            <a:r>
              <a:rPr lang="en-US" dirty="0"/>
              <a:t> </a:t>
            </a:r>
            <a:r>
              <a:rPr lang="en-US" dirty="0" err="1"/>
              <a:t>fúnzionáljunk</a:t>
            </a:r>
            <a:r>
              <a:rPr lang="en-US" dirty="0"/>
              <a:t>?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EA439-F0DE-9D49-3BB6-2AD41D1FADB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36514" y="2608066"/>
            <a:ext cx="10079640" cy="3557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94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r>
              <a:rPr lang="en-US" dirty="0">
                <a:solidFill>
                  <a:schemeClr val="tx1"/>
                </a:solidFill>
              </a:rPr>
              <a:t>: Depth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Relatíve</a:t>
            </a:r>
            <a:r>
              <a:rPr lang="en-US" sz="2200" dirty="0"/>
              <a:t> </a:t>
            </a:r>
            <a:r>
              <a:rPr lang="en-US" sz="2200" dirty="0" err="1"/>
              <a:t>egyszerű</a:t>
            </a:r>
            <a:r>
              <a:rPr lang="en-US" sz="2200" dirty="0"/>
              <a:t>: </a:t>
            </a:r>
          </a:p>
          <a:p>
            <a:pPr lvl="1"/>
            <a:r>
              <a:rPr lang="en-US" sz="2000" dirty="0"/>
              <a:t>4. </a:t>
            </a:r>
            <a:r>
              <a:rPr lang="en-US" sz="2000" dirty="0" err="1"/>
              <a:t>csatorna</a:t>
            </a:r>
            <a:endParaRPr lang="en-US" sz="2000" dirty="0"/>
          </a:p>
          <a:p>
            <a:pPr lvl="2"/>
            <a:r>
              <a:rPr lang="en-US" sz="1800" dirty="0" err="1"/>
              <a:t>Normalizálás</a:t>
            </a:r>
            <a:endParaRPr lang="en-US" sz="1800" dirty="0"/>
          </a:p>
          <a:p>
            <a:pPr lvl="2"/>
            <a:r>
              <a:rPr lang="en-US" sz="1800" dirty="0"/>
              <a:t>Alignment</a:t>
            </a:r>
          </a:p>
          <a:p>
            <a:pPr lvl="2"/>
            <a:r>
              <a:rPr lang="en-US" sz="1800" dirty="0"/>
              <a:t>Missing Values</a:t>
            </a:r>
          </a:p>
          <a:p>
            <a:pPr lvl="1"/>
            <a:r>
              <a:rPr lang="en-US" dirty="0" err="1"/>
              <a:t>Szintetikus</a:t>
            </a:r>
            <a:r>
              <a:rPr lang="en-US" dirty="0"/>
              <a:t> transfer learning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426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több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nézet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626010" y="1558784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View Pooling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EBDF6-9185-4EBC-CA04-F55D455944B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494350" y="2695670"/>
            <a:ext cx="8136000" cy="306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62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több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nézet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Geometriai</a:t>
            </a:r>
            <a:r>
              <a:rPr lang="en-US" sz="2200" dirty="0"/>
              <a:t> </a:t>
            </a:r>
            <a:r>
              <a:rPr lang="en-US" sz="2200" dirty="0" err="1"/>
              <a:t>Átlagolás</a:t>
            </a:r>
            <a:endParaRPr lang="en-US" sz="2200" dirty="0"/>
          </a:p>
          <a:p>
            <a:pPr lvl="1"/>
            <a:r>
              <a:rPr lang="en-US" dirty="0" err="1"/>
              <a:t>Gyakorlatilag</a:t>
            </a:r>
            <a:r>
              <a:rPr lang="en-US" dirty="0"/>
              <a:t> Ray tracing </a:t>
            </a:r>
            <a:r>
              <a:rPr lang="en-US" dirty="0" err="1"/>
              <a:t>ötlete</a:t>
            </a:r>
            <a:endParaRPr lang="hu-HU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7462A28-33B6-7B04-B9A0-2101011265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909"/>
          <a:stretch/>
        </p:blipFill>
        <p:spPr>
          <a:xfrm>
            <a:off x="5334000" y="2837704"/>
            <a:ext cx="6363540" cy="361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0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{39324BA3-E8D1-B640-BE44-B463AFFC2D88}tf10001063</Template>
  <TotalTime>7584</TotalTime>
  <Words>254</Words>
  <Application>Microsoft Macintosh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Times New Roman</vt:lpstr>
      <vt:lpstr>Mesh</vt:lpstr>
      <vt:lpstr>Szenzorfúzió, Multimodális Deep Learning</vt:lpstr>
      <vt:lpstr>Szenzorfúzió</vt:lpstr>
      <vt:lpstr>Szenzorok</vt:lpstr>
      <vt:lpstr>Nehézség: Reprezentáció</vt:lpstr>
      <vt:lpstr>Fúzió</vt:lpstr>
      <vt:lpstr>Fúzió</vt:lpstr>
      <vt:lpstr>Fúzió: Depth</vt:lpstr>
      <vt:lpstr>Fúzió: több nézet</vt:lpstr>
      <vt:lpstr>Fúzió : több nézet</vt:lpstr>
      <vt:lpstr>Fúzió : több nézet</vt:lpstr>
      <vt:lpstr>Fúzió : több nézet</vt:lpstr>
      <vt:lpstr>Fúzió: Sztereo</vt:lpstr>
      <vt:lpstr>Fúzió: Lidar</vt:lpstr>
      <vt:lpstr>Fúzió: LIDAR</vt:lpstr>
      <vt:lpstr>Fúzió</vt:lpstr>
      <vt:lpstr>Fúzió: LIDAR</vt:lpstr>
      <vt:lpstr>Multimodális: Szöveg</vt:lpstr>
      <vt:lpstr>Multimodális: Szöveg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Tansformer Hálózatok</dc:title>
  <dc:creator>Szemenyei Márton</dc:creator>
  <cp:lastModifiedBy>Szemenyei Márton</cp:lastModifiedBy>
  <cp:revision>67</cp:revision>
  <dcterms:created xsi:type="dcterms:W3CDTF">2023-03-14T06:49:27Z</dcterms:created>
  <dcterms:modified xsi:type="dcterms:W3CDTF">2023-07-11T08:53:30Z</dcterms:modified>
</cp:coreProperties>
</file>